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1" r:id="rId5"/>
  </p:sldMasterIdLst>
  <p:notesMasterIdLst>
    <p:notesMasterId r:id="rId15"/>
  </p:notesMasterIdLst>
  <p:handoutMasterIdLst>
    <p:handoutMasterId r:id="rId16"/>
  </p:handoutMasterIdLst>
  <p:sldIdLst>
    <p:sldId id="257" r:id="rId6"/>
    <p:sldId id="555" r:id="rId7"/>
    <p:sldId id="605" r:id="rId8"/>
    <p:sldId id="559" r:id="rId9"/>
    <p:sldId id="590" r:id="rId10"/>
    <p:sldId id="606" r:id="rId11"/>
    <p:sldId id="607" r:id="rId12"/>
    <p:sldId id="608" r:id="rId13"/>
    <p:sldId id="610"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Mullins" initials="KM" lastIdx="7" clrIdx="0"/>
  <p:cmAuthor id="2" name="Leanne Candura" initials="LC" lastIdx="3" clrIdx="1"/>
  <p:cmAuthor id="3" name="Melissa Hillmyer" initials="MH" lastIdx="36" clrIdx="2"/>
  <p:cmAuthor id="4" name="Leanne Candura" initials="LC [2]" lastIdx="7" clrIdx="3"/>
  <p:cmAuthor id="5" name="Melissa Hillmyer" initials="MH [2]" lastIdx="21" clrIdx="4">
    <p:extLst>
      <p:ext uri="{19B8F6BF-5375-455C-9EA6-DF929625EA0E}">
        <p15:presenceInfo xmlns:p15="http://schemas.microsoft.com/office/powerpoint/2012/main" userId="S-1-5-21-1292428093-884357618-1801674531-5176" providerId="AD"/>
      </p:ext>
    </p:extLst>
  </p:cmAuthor>
  <p:cmAuthor id="6" name="Harrington, Karynlee" initials="HK" lastIdx="5" clrIdx="5">
    <p:extLst>
      <p:ext uri="{19B8F6BF-5375-455C-9EA6-DF929625EA0E}">
        <p15:presenceInfo xmlns:p15="http://schemas.microsoft.com/office/powerpoint/2012/main" userId="S-1-5-21-4241590797-1299073551-2511459964-9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C89D3"/>
    <a:srgbClr val="3787D4"/>
    <a:srgbClr val="629DD1"/>
    <a:srgbClr val="297FD5"/>
    <a:srgbClr val="5496D2"/>
    <a:srgbClr val="468ED2"/>
    <a:srgbClr val="478BC9"/>
    <a:srgbClr val="5091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94712" autoAdjust="0"/>
  </p:normalViewPr>
  <p:slideViewPr>
    <p:cSldViewPr snapToGrid="0">
      <p:cViewPr varScale="1">
        <p:scale>
          <a:sx n="92" d="100"/>
          <a:sy n="92" d="100"/>
        </p:scale>
        <p:origin x="197"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562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621"/>
          </a:xfrm>
          <a:prstGeom prst="rect">
            <a:avLst/>
          </a:prstGeom>
        </p:spPr>
        <p:txBody>
          <a:bodyPr vert="horz" lIns="91440" tIns="45720" rIns="91440" bIns="45720" rtlCol="0"/>
          <a:lstStyle>
            <a:lvl1pPr algn="r">
              <a:defRPr sz="1200"/>
            </a:lvl1pPr>
          </a:lstStyle>
          <a:p>
            <a:fld id="{71B595BD-5819-4B57-955A-D04F589414E5}" type="datetimeFigureOut">
              <a:rPr lang="en-US" smtClean="0"/>
              <a:t>11/7/2024</a:t>
            </a:fld>
            <a:endParaRPr lang="en-US" dirty="0"/>
          </a:p>
        </p:txBody>
      </p:sp>
      <p:sp>
        <p:nvSpPr>
          <p:cNvPr id="4" name="Footer Placeholder 3"/>
          <p:cNvSpPr>
            <a:spLocks noGrp="1"/>
          </p:cNvSpPr>
          <p:nvPr>
            <p:ph type="ftr" sz="quarter" idx="2"/>
          </p:nvPr>
        </p:nvSpPr>
        <p:spPr>
          <a:xfrm>
            <a:off x="3" y="8829181"/>
            <a:ext cx="3038475" cy="465621"/>
          </a:xfrm>
          <a:prstGeom prst="rect">
            <a:avLst/>
          </a:prstGeom>
        </p:spPr>
        <p:txBody>
          <a:bodyPr vert="horz" lIns="91440" tIns="45720" rIns="91440" bIns="45720" rtlCol="0" anchor="b"/>
          <a:lstStyle>
            <a:lvl1pPr algn="l">
              <a:defRPr sz="1200"/>
            </a:lvl1pPr>
          </a:lstStyle>
          <a:p>
            <a:r>
              <a:rPr lang="en-US" dirty="0"/>
              <a:t>MHDO Board Meeting June 4, 2020</a:t>
            </a:r>
          </a:p>
        </p:txBody>
      </p:sp>
      <p:sp>
        <p:nvSpPr>
          <p:cNvPr id="5" name="Slide Number Placeholder 4"/>
          <p:cNvSpPr>
            <a:spLocks noGrp="1"/>
          </p:cNvSpPr>
          <p:nvPr>
            <p:ph type="sldNum" sz="quarter" idx="3"/>
          </p:nvPr>
        </p:nvSpPr>
        <p:spPr>
          <a:xfrm>
            <a:off x="3970341" y="8829181"/>
            <a:ext cx="3038475" cy="465621"/>
          </a:xfrm>
          <a:prstGeom prst="rect">
            <a:avLst/>
          </a:prstGeom>
        </p:spPr>
        <p:txBody>
          <a:bodyPr vert="horz" lIns="91440" tIns="45720" rIns="91440" bIns="45720" rtlCol="0" anchor="b"/>
          <a:lstStyle>
            <a:lvl1pPr algn="r">
              <a:defRPr sz="1200"/>
            </a:lvl1pPr>
          </a:lstStyle>
          <a:p>
            <a:fld id="{28BFEC4C-DBE7-4D99-AD09-91A7AFD465C5}" type="slidenum">
              <a:rPr lang="en-US" smtClean="0"/>
              <a:t>‹#›</a:t>
            </a:fld>
            <a:endParaRPr lang="en-US" dirty="0"/>
          </a:p>
        </p:txBody>
      </p:sp>
    </p:spTree>
    <p:extLst>
      <p:ext uri="{BB962C8B-B14F-4D97-AF65-F5344CB8AC3E}">
        <p14:creationId xmlns:p14="http://schemas.microsoft.com/office/powerpoint/2010/main" val="650608793"/>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5"/>
          </a:xfrm>
          <a:prstGeom prst="rect">
            <a:avLst/>
          </a:prstGeom>
        </p:spPr>
        <p:txBody>
          <a:bodyPr vert="horz" lIns="92757" tIns="46378" rIns="92757" bIns="46378" rtlCol="0"/>
          <a:lstStyle>
            <a:lvl1pPr algn="r">
              <a:defRPr sz="1200"/>
            </a:lvl1pPr>
          </a:lstStyle>
          <a:p>
            <a:fld id="{7C51721D-FE74-4937-AFA3-EDEA76864D15}" type="datetimeFigureOut">
              <a:rPr lang="en-US" smtClean="0"/>
              <a:t>11/7/2024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r>
              <a:rPr lang="en-US" dirty="0"/>
              <a:t>MHDO Board Meeting June 4, 2020</a:t>
            </a:r>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a:extLst>
              <a:ext uri="{FF2B5EF4-FFF2-40B4-BE49-F238E27FC236}">
                <a16:creationId xmlns:a16="http://schemas.microsoft.com/office/drawing/2014/main" id="{3EECC008-9F6F-4DA1-BFFD-27F8B147B9D3}"/>
              </a:ext>
            </a:extLst>
          </p:cNvPr>
          <p:cNvSpPr>
            <a:spLocks noGrp="1"/>
          </p:cNvSpPr>
          <p:nvPr>
            <p:ph type="ftr" sz="quarter" idx="10"/>
          </p:nvPr>
        </p:nvSpPr>
        <p:spPr/>
        <p:txBody>
          <a:bodyPr/>
          <a:lstStyle/>
          <a:p>
            <a:r>
              <a:rPr lang="en-US" dirty="0"/>
              <a:t>MHDO Board Meeting June 4, 2020</a:t>
            </a:r>
          </a:p>
        </p:txBody>
      </p:sp>
    </p:spTree>
    <p:extLst>
      <p:ext uri="{BB962C8B-B14F-4D97-AF65-F5344CB8AC3E}">
        <p14:creationId xmlns:p14="http://schemas.microsoft.com/office/powerpoint/2010/main" val="2611490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9B870648-5B9A-48DC-86D0-F782FE2BA5D4}"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956D0-E6D0-41E2-B92E-EEE2F0DA3C01}"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D4B63-3CC7-41BC-841A-237270AD17FB}"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3" y="2130227"/>
            <a:ext cx="10363435" cy="1470422"/>
          </a:xfrm>
        </p:spPr>
        <p:txBody>
          <a:bodyPr/>
          <a:lstStyle/>
          <a:p>
            <a:r>
              <a:rPr lang="en-US"/>
              <a:t>Click to edit Master title style</a:t>
            </a:r>
          </a:p>
        </p:txBody>
      </p:sp>
      <p:sp>
        <p:nvSpPr>
          <p:cNvPr id="3" name="Subtitle 2"/>
          <p:cNvSpPr>
            <a:spLocks noGrp="1"/>
          </p:cNvSpPr>
          <p:nvPr>
            <p:ph type="subTitle" idx="1"/>
          </p:nvPr>
        </p:nvSpPr>
        <p:spPr>
          <a:xfrm>
            <a:off x="1828565" y="3886399"/>
            <a:ext cx="8534870" cy="1752203"/>
          </a:xfrm>
        </p:spPr>
        <p:txBody>
          <a:bodyPr/>
          <a:lstStyle>
            <a:lvl1pPr marL="0" indent="0" algn="ctr">
              <a:buNone/>
              <a:defRPr/>
            </a:lvl1pPr>
            <a:lvl2pPr marL="141534" indent="0" algn="ctr">
              <a:buNone/>
              <a:defRPr/>
            </a:lvl2pPr>
            <a:lvl3pPr marL="283068" indent="0" algn="ctr">
              <a:buNone/>
              <a:defRPr/>
            </a:lvl3pPr>
            <a:lvl4pPr marL="424603" indent="0" algn="ctr">
              <a:buNone/>
              <a:defRPr/>
            </a:lvl4pPr>
            <a:lvl5pPr marL="566137" indent="0" algn="ctr">
              <a:buNone/>
              <a:defRPr/>
            </a:lvl5pPr>
            <a:lvl6pPr marL="707671" indent="0" algn="ctr">
              <a:buNone/>
              <a:defRPr/>
            </a:lvl6pPr>
            <a:lvl7pPr marL="849205" indent="0" algn="ctr">
              <a:buNone/>
              <a:defRPr/>
            </a:lvl7pPr>
            <a:lvl8pPr marL="990739" indent="0" algn="ctr">
              <a:buNone/>
              <a:defRPr/>
            </a:lvl8pPr>
            <a:lvl9pPr marL="1132274" indent="0" algn="ctr">
              <a:buNone/>
              <a:defRPr/>
            </a:lvl9pPr>
          </a:lstStyle>
          <a:p>
            <a:r>
              <a:rPr lang="en-US"/>
              <a:t>Click to edit Master subtitle style</a:t>
            </a:r>
          </a:p>
        </p:txBody>
      </p:sp>
    </p:spTree>
    <p:extLst>
      <p:ext uri="{BB962C8B-B14F-4D97-AF65-F5344CB8AC3E}">
        <p14:creationId xmlns:p14="http://schemas.microsoft.com/office/powerpoint/2010/main" val="3007758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3814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801"/>
            <a:ext cx="10363435" cy="1362273"/>
          </a:xfrm>
        </p:spPr>
        <p:txBody>
          <a:bodyPr anchor="t"/>
          <a:lstStyle>
            <a:lvl1pPr algn="l">
              <a:defRPr sz="1232" b="1" cap="all"/>
            </a:lvl1pPr>
          </a:lstStyle>
          <a:p>
            <a:r>
              <a:rPr lang="en-US"/>
              <a:t>Click to edit Master title style</a:t>
            </a:r>
          </a:p>
        </p:txBody>
      </p:sp>
      <p:sp>
        <p:nvSpPr>
          <p:cNvPr id="3" name="Text Placeholder 2"/>
          <p:cNvSpPr>
            <a:spLocks noGrp="1"/>
          </p:cNvSpPr>
          <p:nvPr>
            <p:ph type="body" idx="1"/>
          </p:nvPr>
        </p:nvSpPr>
        <p:spPr>
          <a:xfrm>
            <a:off x="963084" y="2906613"/>
            <a:ext cx="10363435" cy="1500188"/>
          </a:xfrm>
        </p:spPr>
        <p:txBody>
          <a:bodyPr anchor="b"/>
          <a:lstStyle>
            <a:lvl1pPr marL="0" indent="0">
              <a:buNone/>
              <a:defRPr sz="625"/>
            </a:lvl1pPr>
            <a:lvl2pPr marL="141534" indent="0">
              <a:buNone/>
              <a:defRPr sz="554"/>
            </a:lvl2pPr>
            <a:lvl3pPr marL="283068" indent="0">
              <a:buNone/>
              <a:defRPr sz="500"/>
            </a:lvl3pPr>
            <a:lvl4pPr marL="424603" indent="0">
              <a:buNone/>
              <a:defRPr sz="429"/>
            </a:lvl4pPr>
            <a:lvl5pPr marL="566137" indent="0">
              <a:buNone/>
              <a:defRPr sz="429"/>
            </a:lvl5pPr>
            <a:lvl6pPr marL="707671" indent="0">
              <a:buNone/>
              <a:defRPr sz="429"/>
            </a:lvl6pPr>
            <a:lvl7pPr marL="849205" indent="0">
              <a:buNone/>
              <a:defRPr sz="429"/>
            </a:lvl7pPr>
            <a:lvl8pPr marL="990739" indent="0">
              <a:buNone/>
              <a:defRPr sz="429"/>
            </a:lvl8pPr>
            <a:lvl9pPr marL="1132274" indent="0">
              <a:buNone/>
              <a:defRPr sz="429"/>
            </a:lvl9pPr>
          </a:lstStyle>
          <a:p>
            <a:pPr lvl="0"/>
            <a:r>
              <a:rPr lang="en-US"/>
              <a:t>Click to edit Master text styles</a:t>
            </a:r>
          </a:p>
        </p:txBody>
      </p:sp>
    </p:spTree>
    <p:extLst>
      <p:ext uri="{BB962C8B-B14F-4D97-AF65-F5344CB8AC3E}">
        <p14:creationId xmlns:p14="http://schemas.microsoft.com/office/powerpoint/2010/main" val="277680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852"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06315" y="1174750"/>
            <a:ext cx="1357019" cy="5533926"/>
          </a:xfrm>
        </p:spPr>
        <p:txBody>
          <a:bodyPr/>
          <a:lstStyle>
            <a:lvl1pPr>
              <a:defRPr sz="875"/>
            </a:lvl1pPr>
            <a:lvl2pPr>
              <a:defRPr sz="750"/>
            </a:lvl2pPr>
            <a:lvl3pPr>
              <a:defRPr sz="625"/>
            </a:lvl3pPr>
            <a:lvl4pPr>
              <a:defRPr sz="554"/>
            </a:lvl4pPr>
            <a:lvl5pPr>
              <a:defRPr sz="554"/>
            </a:lvl5pPr>
            <a:lvl6pPr>
              <a:defRPr sz="554"/>
            </a:lvl6pPr>
            <a:lvl7pPr>
              <a:defRPr sz="554"/>
            </a:lvl7pPr>
            <a:lvl8pPr>
              <a:defRPr sz="554"/>
            </a:lvl8pPr>
            <a:lvl9pPr>
              <a:defRPr sz="5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7601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4836"/>
            <a:ext cx="1097256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718" y="1534914"/>
            <a:ext cx="5386917"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4" name="Content Placeholder 3"/>
          <p:cNvSpPr>
            <a:spLocks noGrp="1"/>
          </p:cNvSpPr>
          <p:nvPr>
            <p:ph sz="half" idx="2"/>
          </p:nvPr>
        </p:nvSpPr>
        <p:spPr>
          <a:xfrm>
            <a:off x="609718" y="2174875"/>
            <a:ext cx="5386917"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02" y="1534914"/>
            <a:ext cx="5388681" cy="639961"/>
          </a:xfrm>
        </p:spPr>
        <p:txBody>
          <a:bodyPr anchor="b"/>
          <a:lstStyle>
            <a:lvl1pPr marL="0" indent="0">
              <a:buNone/>
              <a:defRPr sz="750" b="1"/>
            </a:lvl1pPr>
            <a:lvl2pPr marL="141534" indent="0">
              <a:buNone/>
              <a:defRPr sz="625" b="1"/>
            </a:lvl2pPr>
            <a:lvl3pPr marL="283068" indent="0">
              <a:buNone/>
              <a:defRPr sz="554" b="1"/>
            </a:lvl3pPr>
            <a:lvl4pPr marL="424603" indent="0">
              <a:buNone/>
              <a:defRPr sz="500" b="1"/>
            </a:lvl4pPr>
            <a:lvl5pPr marL="566137" indent="0">
              <a:buNone/>
              <a:defRPr sz="500" b="1"/>
            </a:lvl5pPr>
            <a:lvl6pPr marL="707671" indent="0">
              <a:buNone/>
              <a:defRPr sz="500" b="1"/>
            </a:lvl6pPr>
            <a:lvl7pPr marL="849205" indent="0">
              <a:buNone/>
              <a:defRPr sz="500" b="1"/>
            </a:lvl7pPr>
            <a:lvl8pPr marL="990739" indent="0">
              <a:buNone/>
              <a:defRPr sz="500" b="1"/>
            </a:lvl8pPr>
            <a:lvl9pPr marL="1132274" indent="0">
              <a:buNone/>
              <a:defRPr sz="500" b="1"/>
            </a:lvl9pPr>
          </a:lstStyle>
          <a:p>
            <a:pPr lvl="0"/>
            <a:r>
              <a:rPr lang="en-US"/>
              <a:t>Click to edit Master text styles</a:t>
            </a:r>
          </a:p>
        </p:txBody>
      </p:sp>
      <p:sp>
        <p:nvSpPr>
          <p:cNvPr id="6" name="Content Placeholder 5"/>
          <p:cNvSpPr>
            <a:spLocks noGrp="1"/>
          </p:cNvSpPr>
          <p:nvPr>
            <p:ph sz="quarter" idx="4"/>
          </p:nvPr>
        </p:nvSpPr>
        <p:spPr>
          <a:xfrm>
            <a:off x="6193602" y="2174875"/>
            <a:ext cx="5388681" cy="3951387"/>
          </a:xfrm>
        </p:spPr>
        <p:txBody>
          <a:bodyPr/>
          <a:lstStyle>
            <a:lvl1pPr>
              <a:defRPr sz="750"/>
            </a:lvl1pPr>
            <a:lvl2pPr>
              <a:defRPr sz="625"/>
            </a:lvl2pPr>
            <a:lvl3pPr>
              <a:defRPr sz="554"/>
            </a:lvl3pPr>
            <a:lvl4pPr>
              <a:defRPr sz="500"/>
            </a:lvl4pPr>
            <a:lvl5pPr>
              <a:defRPr sz="500"/>
            </a:lvl5pPr>
            <a:lvl6pPr>
              <a:defRPr sz="500"/>
            </a:lvl6pPr>
            <a:lvl7pPr>
              <a:defRPr sz="500"/>
            </a:lvl7pPr>
            <a:lvl8pPr>
              <a:defRPr sz="500"/>
            </a:lvl8pPr>
            <a:lvl9pPr>
              <a:defRPr sz="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93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536178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2911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718" y="272852"/>
            <a:ext cx="4011083" cy="1162348"/>
          </a:xfrm>
        </p:spPr>
        <p:txBody>
          <a:bodyPr anchor="b"/>
          <a:lstStyle>
            <a:lvl1pPr algn="l">
              <a:defRPr sz="625" b="1"/>
            </a:lvl1pPr>
          </a:lstStyle>
          <a:p>
            <a:r>
              <a:rPr lang="en-US"/>
              <a:t>Click to edit Master title style</a:t>
            </a:r>
          </a:p>
        </p:txBody>
      </p:sp>
      <p:sp>
        <p:nvSpPr>
          <p:cNvPr id="3" name="Content Placeholder 2"/>
          <p:cNvSpPr>
            <a:spLocks noGrp="1"/>
          </p:cNvSpPr>
          <p:nvPr>
            <p:ph idx="1"/>
          </p:nvPr>
        </p:nvSpPr>
        <p:spPr>
          <a:xfrm>
            <a:off x="4766616" y="272852"/>
            <a:ext cx="6815667" cy="5853410"/>
          </a:xfrm>
        </p:spPr>
        <p:txBody>
          <a:bodyPr/>
          <a:lstStyle>
            <a:lvl1pPr>
              <a:defRPr sz="982"/>
            </a:lvl1pPr>
            <a:lvl2pPr>
              <a:defRPr sz="875"/>
            </a:lvl2pPr>
            <a:lvl3pPr>
              <a:defRPr sz="750"/>
            </a:lvl3pPr>
            <a:lvl4pPr>
              <a:defRPr sz="625"/>
            </a:lvl4pPr>
            <a:lvl5pPr>
              <a:defRPr sz="625"/>
            </a:lvl5pPr>
            <a:lvl6pPr>
              <a:defRPr sz="625"/>
            </a:lvl6pPr>
            <a:lvl7pPr>
              <a:defRPr sz="625"/>
            </a:lvl7pPr>
            <a:lvl8pPr>
              <a:defRPr sz="625"/>
            </a:lvl8pPr>
            <a:lvl9pPr>
              <a:defRPr sz="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718" y="1435199"/>
            <a:ext cx="4011083" cy="4691063"/>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227636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AE80CB3-252E-46B9-B132-2607CEA20655}"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82" y="4800700"/>
            <a:ext cx="7315435" cy="566539"/>
          </a:xfrm>
        </p:spPr>
        <p:txBody>
          <a:bodyPr anchor="b"/>
          <a:lstStyle>
            <a:lvl1pPr algn="l">
              <a:defRPr sz="625" b="1"/>
            </a:lvl1pPr>
          </a:lstStyle>
          <a:p>
            <a:r>
              <a:rPr lang="en-US"/>
              <a:t>Click to edit Master title style</a:t>
            </a:r>
          </a:p>
        </p:txBody>
      </p:sp>
      <p:sp>
        <p:nvSpPr>
          <p:cNvPr id="3" name="Picture Placeholder 2"/>
          <p:cNvSpPr>
            <a:spLocks noGrp="1"/>
          </p:cNvSpPr>
          <p:nvPr>
            <p:ph type="pic" idx="1"/>
          </p:nvPr>
        </p:nvSpPr>
        <p:spPr>
          <a:xfrm>
            <a:off x="2389482" y="612676"/>
            <a:ext cx="7315435" cy="4115098"/>
          </a:xfrm>
        </p:spPr>
        <p:txBody>
          <a:bodyPr/>
          <a:lstStyle>
            <a:lvl1pPr marL="0" indent="0">
              <a:buNone/>
              <a:defRPr sz="982"/>
            </a:lvl1pPr>
            <a:lvl2pPr marL="141534" indent="0">
              <a:buNone/>
              <a:defRPr sz="875"/>
            </a:lvl2pPr>
            <a:lvl3pPr marL="283068" indent="0">
              <a:buNone/>
              <a:defRPr sz="750"/>
            </a:lvl3pPr>
            <a:lvl4pPr marL="424603" indent="0">
              <a:buNone/>
              <a:defRPr sz="625"/>
            </a:lvl4pPr>
            <a:lvl5pPr marL="566137" indent="0">
              <a:buNone/>
              <a:defRPr sz="625"/>
            </a:lvl5pPr>
            <a:lvl6pPr marL="707671" indent="0">
              <a:buNone/>
              <a:defRPr sz="625"/>
            </a:lvl6pPr>
            <a:lvl7pPr marL="849205" indent="0">
              <a:buNone/>
              <a:defRPr sz="625"/>
            </a:lvl7pPr>
            <a:lvl8pPr marL="990739" indent="0">
              <a:buNone/>
              <a:defRPr sz="625"/>
            </a:lvl8pPr>
            <a:lvl9pPr marL="1132274" indent="0">
              <a:buNone/>
              <a:defRPr sz="625"/>
            </a:lvl9pPr>
          </a:lstStyle>
          <a:p>
            <a:pPr lvl="0"/>
            <a:endParaRPr lang="en-US" noProof="0" dirty="0"/>
          </a:p>
        </p:txBody>
      </p:sp>
      <p:sp>
        <p:nvSpPr>
          <p:cNvPr id="4" name="Text Placeholder 3"/>
          <p:cNvSpPr>
            <a:spLocks noGrp="1"/>
          </p:cNvSpPr>
          <p:nvPr>
            <p:ph type="body" sz="half" idx="2"/>
          </p:nvPr>
        </p:nvSpPr>
        <p:spPr>
          <a:xfrm>
            <a:off x="2389482" y="5367238"/>
            <a:ext cx="7315435" cy="805160"/>
          </a:xfrm>
        </p:spPr>
        <p:txBody>
          <a:bodyPr/>
          <a:lstStyle>
            <a:lvl1pPr marL="0" indent="0">
              <a:buNone/>
              <a:defRPr sz="429"/>
            </a:lvl1pPr>
            <a:lvl2pPr marL="141534" indent="0">
              <a:buNone/>
              <a:defRPr sz="375"/>
            </a:lvl2pPr>
            <a:lvl3pPr marL="283068" indent="0">
              <a:buNone/>
              <a:defRPr sz="304"/>
            </a:lvl3pPr>
            <a:lvl4pPr marL="424603" indent="0">
              <a:buNone/>
              <a:defRPr sz="286"/>
            </a:lvl4pPr>
            <a:lvl5pPr marL="566137" indent="0">
              <a:buNone/>
              <a:defRPr sz="286"/>
            </a:lvl5pPr>
            <a:lvl6pPr marL="707671" indent="0">
              <a:buNone/>
              <a:defRPr sz="286"/>
            </a:lvl6pPr>
            <a:lvl7pPr marL="849205" indent="0">
              <a:buNone/>
              <a:defRPr sz="286"/>
            </a:lvl7pPr>
            <a:lvl8pPr marL="990739" indent="0">
              <a:buNone/>
              <a:defRPr sz="286"/>
            </a:lvl8pPr>
            <a:lvl9pPr marL="1132274" indent="0">
              <a:buNone/>
              <a:defRPr sz="286"/>
            </a:lvl9pPr>
          </a:lstStyle>
          <a:p>
            <a:pPr lvl="0"/>
            <a:r>
              <a:rPr lang="en-US"/>
              <a:t>Click to edit Master text styles</a:t>
            </a:r>
          </a:p>
        </p:txBody>
      </p:sp>
    </p:spTree>
    <p:extLst>
      <p:ext uri="{BB962C8B-B14F-4D97-AF65-F5344CB8AC3E}">
        <p14:creationId xmlns:p14="http://schemas.microsoft.com/office/powerpoint/2010/main" val="5339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9599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2898" y="265410"/>
            <a:ext cx="2929820" cy="644326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852" y="265410"/>
            <a:ext cx="8733602" cy="64432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090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F70D4F-12B1-4587-AABF-CF46769CB8BD}" type="datetime1">
              <a:rPr lang="en-US" smtClean="0"/>
              <a:t>11/7/2024</a:t>
            </a:fld>
            <a:endParaRPr lang="en-US" dirty="0"/>
          </a:p>
        </p:txBody>
      </p:sp>
      <p:sp>
        <p:nvSpPr>
          <p:cNvPr id="5" name="Footer Placeholder 4"/>
          <p:cNvSpPr>
            <a:spLocks noGrp="1"/>
          </p:cNvSpPr>
          <p:nvPr>
            <p:ph type="ftr" sz="quarter" idx="11"/>
          </p:nvPr>
        </p:nvSpPr>
        <p:spPr/>
        <p:txBody>
          <a:bodyPr/>
          <a:lstStyle/>
          <a:p>
            <a:r>
              <a:rPr lang="en-US"/>
              <a:t>MHDO Board Meeting September 5, 2024</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749B3F-2196-4A6A-8967-857B6FE87529}"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0E1C6A-4F4E-4A84-85D9-D10B31696C66}" type="datetime1">
              <a:rPr lang="en-US" smtClean="0"/>
              <a:t>11/7/2024</a:t>
            </a:fld>
            <a:endParaRPr lang="en-US" dirty="0"/>
          </a:p>
        </p:txBody>
      </p:sp>
      <p:sp>
        <p:nvSpPr>
          <p:cNvPr id="8" name="Footer Placeholder 7"/>
          <p:cNvSpPr>
            <a:spLocks noGrp="1"/>
          </p:cNvSpPr>
          <p:nvPr>
            <p:ph type="ftr" sz="quarter" idx="11"/>
          </p:nvPr>
        </p:nvSpPr>
        <p:spPr/>
        <p:txBody>
          <a:bodyPr/>
          <a:lstStyle/>
          <a:p>
            <a:r>
              <a:rPr lang="en-US"/>
              <a:t>MHDO Board Meeting September 5, 2024</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8262C9-39B8-4821-B774-777D2117D454}" type="datetime1">
              <a:rPr lang="en-US" smtClean="0"/>
              <a:t>11/7/2024</a:t>
            </a:fld>
            <a:endParaRPr lang="en-US" dirty="0"/>
          </a:p>
        </p:txBody>
      </p:sp>
      <p:sp>
        <p:nvSpPr>
          <p:cNvPr id="4" name="Footer Placeholder 3"/>
          <p:cNvSpPr>
            <a:spLocks noGrp="1"/>
          </p:cNvSpPr>
          <p:nvPr>
            <p:ph type="ftr" sz="quarter" idx="11"/>
          </p:nvPr>
        </p:nvSpPr>
        <p:spPr/>
        <p:txBody>
          <a:bodyPr/>
          <a:lstStyle/>
          <a:p>
            <a:r>
              <a:rPr lang="en-US"/>
              <a:t>MHDO Board Meeting September 5, 2024</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2A1126A-580C-4C71-842B-60A3D40DA4BD}" type="datetime1">
              <a:rPr lang="en-US" smtClean="0"/>
              <a:t>11/7/2024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MHDO Board Meeting September 5, 2024</a:t>
            </a:r>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5D7044-A5E2-46A2-9156-7D0843EF93F9}" type="datetime1">
              <a:rPr lang="en-US" smtClean="0"/>
              <a:t>11/7/2024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0A40-2CF6-4D08-AC0D-58EC4029C878}" type="datetime1">
              <a:rPr lang="en-US" smtClean="0"/>
              <a:t>11/7/2024</a:t>
            </a:fld>
            <a:endParaRPr lang="en-US" dirty="0"/>
          </a:p>
        </p:txBody>
      </p:sp>
      <p:sp>
        <p:nvSpPr>
          <p:cNvPr id="6" name="Footer Placeholder 5"/>
          <p:cNvSpPr>
            <a:spLocks noGrp="1"/>
          </p:cNvSpPr>
          <p:nvPr>
            <p:ph type="ftr" sz="quarter" idx="11"/>
          </p:nvPr>
        </p:nvSpPr>
        <p:spPr/>
        <p:txBody>
          <a:bodyPr/>
          <a:lstStyle/>
          <a:p>
            <a:r>
              <a:rPr lang="en-US"/>
              <a:t>MHDO Board Meeting September 5, 2024</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927393-BBD9-4678-9E08-9B29B6C8B593}" type="datetime1">
              <a:rPr lang="en-US" smtClean="0"/>
              <a:t>11/7/2024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MHDO Board Meeting September 5, 2024</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12192000" cy="1000125"/>
          </a:xfrm>
          <a:prstGeom prst="rect">
            <a:avLst/>
          </a:prstGeom>
          <a:solidFill>
            <a:srgbClr val="9E1B34"/>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7" name="Rectangle 33"/>
          <p:cNvSpPr>
            <a:spLocks noChangeArrowheads="1"/>
          </p:cNvSpPr>
          <p:nvPr userDrawn="1"/>
        </p:nvSpPr>
        <p:spPr bwMode="auto">
          <a:xfrm>
            <a:off x="192852" y="1174750"/>
            <a:ext cx="2770481"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28" name="Text Box 14"/>
          <p:cNvSpPr txBox="1">
            <a:spLocks noChangeArrowheads="1"/>
          </p:cNvSpPr>
          <p:nvPr userDrawn="1"/>
        </p:nvSpPr>
        <p:spPr bwMode="auto">
          <a:xfrm>
            <a:off x="166394" y="6743898"/>
            <a:ext cx="698500" cy="68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175" tIns="10086" rIns="20175" bIns="10086">
            <a:spAutoFit/>
          </a:bodyPr>
          <a:lstStyle>
            <a:lvl1pPr defTabSz="652463" eaLnBrk="0" hangingPunct="0">
              <a:defRPr sz="2100">
                <a:solidFill>
                  <a:schemeClr val="tx1"/>
                </a:solidFill>
                <a:latin typeface="Arial Narrow" pitchFamily="34" charset="0"/>
              </a:defRPr>
            </a:lvl1pPr>
            <a:lvl2pPr marL="742950" indent="-285750" defTabSz="652463" eaLnBrk="0" hangingPunct="0">
              <a:defRPr sz="2100">
                <a:solidFill>
                  <a:schemeClr val="tx1"/>
                </a:solidFill>
                <a:latin typeface="Arial Narrow" pitchFamily="34" charset="0"/>
              </a:defRPr>
            </a:lvl2pPr>
            <a:lvl3pPr marL="1143000" indent="-228600" defTabSz="652463" eaLnBrk="0" hangingPunct="0">
              <a:defRPr sz="2100">
                <a:solidFill>
                  <a:schemeClr val="tx1"/>
                </a:solidFill>
                <a:latin typeface="Arial Narrow" pitchFamily="34" charset="0"/>
              </a:defRPr>
            </a:lvl3pPr>
            <a:lvl4pPr marL="1600200" indent="-228600" defTabSz="652463" eaLnBrk="0" hangingPunct="0">
              <a:defRPr sz="2100">
                <a:solidFill>
                  <a:schemeClr val="tx1"/>
                </a:solidFill>
                <a:latin typeface="Arial Narrow" pitchFamily="34" charset="0"/>
              </a:defRPr>
            </a:lvl4pPr>
            <a:lvl5pPr marL="2057400" indent="-228600" defTabSz="652463" eaLnBrk="0" hangingPunct="0">
              <a:defRPr sz="2100">
                <a:solidFill>
                  <a:schemeClr val="tx1"/>
                </a:solidFill>
                <a:latin typeface="Arial Narrow" pitchFamily="34" charset="0"/>
              </a:defRPr>
            </a:lvl5pPr>
            <a:lvl6pPr marL="2514600" indent="-228600" defTabSz="652463" eaLnBrk="0" fontAlgn="base" hangingPunct="0">
              <a:spcBef>
                <a:spcPct val="0"/>
              </a:spcBef>
              <a:spcAft>
                <a:spcPct val="0"/>
              </a:spcAft>
              <a:defRPr sz="2100">
                <a:solidFill>
                  <a:schemeClr val="tx1"/>
                </a:solidFill>
                <a:latin typeface="Arial Narrow" pitchFamily="34" charset="0"/>
              </a:defRPr>
            </a:lvl6pPr>
            <a:lvl7pPr marL="2971800" indent="-228600" defTabSz="652463" eaLnBrk="0" fontAlgn="base" hangingPunct="0">
              <a:spcBef>
                <a:spcPct val="0"/>
              </a:spcBef>
              <a:spcAft>
                <a:spcPct val="0"/>
              </a:spcAft>
              <a:defRPr sz="2100">
                <a:solidFill>
                  <a:schemeClr val="tx1"/>
                </a:solidFill>
                <a:latin typeface="Arial Narrow" pitchFamily="34" charset="0"/>
              </a:defRPr>
            </a:lvl7pPr>
            <a:lvl8pPr marL="3429000" indent="-228600" defTabSz="652463" eaLnBrk="0" fontAlgn="base" hangingPunct="0">
              <a:spcBef>
                <a:spcPct val="0"/>
              </a:spcBef>
              <a:spcAft>
                <a:spcPct val="0"/>
              </a:spcAft>
              <a:defRPr sz="2100">
                <a:solidFill>
                  <a:schemeClr val="tx1"/>
                </a:solidFill>
                <a:latin typeface="Arial Narrow" pitchFamily="34" charset="0"/>
              </a:defRPr>
            </a:lvl8pPr>
            <a:lvl9pPr marL="3886200" indent="-228600" defTabSz="652463" eaLnBrk="0" fontAlgn="base" hangingPunct="0">
              <a:spcBef>
                <a:spcPct val="0"/>
              </a:spcBef>
              <a:spcAft>
                <a:spcPct val="0"/>
              </a:spcAft>
              <a:defRPr sz="2100">
                <a:solidFill>
                  <a:schemeClr val="tx1"/>
                </a:solidFill>
                <a:latin typeface="Arial Narrow" pitchFamily="34" charset="0"/>
              </a:defRPr>
            </a:lvl9pPr>
          </a:lstStyle>
          <a:p>
            <a:pPr>
              <a:lnSpc>
                <a:spcPct val="65000"/>
              </a:lnSpc>
              <a:spcBef>
                <a:spcPct val="50000"/>
              </a:spcBef>
            </a:pPr>
            <a:r>
              <a:rPr lang="en-US" altLang="en-US" sz="100" b="1" dirty="0">
                <a:solidFill>
                  <a:schemeClr val="bg2"/>
                </a:solidFill>
                <a:latin typeface="Arial" charset="0"/>
              </a:rPr>
              <a:t>TEMPLATE DESIGN © 2008</a:t>
            </a:r>
          </a:p>
          <a:p>
            <a:pPr>
              <a:lnSpc>
                <a:spcPct val="65000"/>
              </a:lnSpc>
              <a:spcBef>
                <a:spcPct val="50000"/>
              </a:spcBef>
            </a:pPr>
            <a:r>
              <a:rPr lang="en-US" altLang="en-US" sz="214" b="1" dirty="0">
                <a:solidFill>
                  <a:schemeClr val="bg2"/>
                </a:solidFill>
                <a:latin typeface="Arial" charset="0"/>
              </a:rPr>
              <a:t>www.PosterPresentations.com</a:t>
            </a:r>
          </a:p>
        </p:txBody>
      </p:sp>
      <p:sp>
        <p:nvSpPr>
          <p:cNvPr id="1029" name="Rectangle 15"/>
          <p:cNvSpPr>
            <a:spLocks noGrp="1" noChangeArrowheads="1"/>
          </p:cNvSpPr>
          <p:nvPr>
            <p:ph type="title"/>
          </p:nvPr>
        </p:nvSpPr>
        <p:spPr bwMode="auto">
          <a:xfrm>
            <a:off x="266935" y="265410"/>
            <a:ext cx="11645783" cy="45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12982" tIns="56480" rIns="112982" bIns="56480" numCol="1" anchor="ctr" anchorCtr="0" compatLnSpc="1">
            <a:prstTxWarp prst="textNoShape">
              <a:avLst/>
            </a:prstTxWarp>
          </a:bodyPr>
          <a:lstStyle/>
          <a:p>
            <a:pPr lvl="0"/>
            <a:r>
              <a:rPr lang="en-US" altLang="en-US"/>
              <a:t>Click to edit Master title style</a:t>
            </a:r>
          </a:p>
        </p:txBody>
      </p:sp>
      <p:sp>
        <p:nvSpPr>
          <p:cNvPr id="1030" name="Rectangle 16"/>
          <p:cNvSpPr>
            <a:spLocks noGrp="1" noChangeArrowheads="1"/>
          </p:cNvSpPr>
          <p:nvPr>
            <p:ph type="body" idx="1"/>
          </p:nvPr>
        </p:nvSpPr>
        <p:spPr bwMode="auto">
          <a:xfrm>
            <a:off x="192852" y="1174750"/>
            <a:ext cx="2770481" cy="5533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64999" tIns="564999" rIns="564999" bIns="564999"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031" name="Rectangle 25"/>
          <p:cNvSpPr>
            <a:spLocks noChangeArrowheads="1"/>
          </p:cNvSpPr>
          <p:nvPr userDrawn="1"/>
        </p:nvSpPr>
        <p:spPr bwMode="auto">
          <a:xfrm>
            <a:off x="0" y="0"/>
            <a:ext cx="12192000" cy="68580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2" name="Rectangle 32"/>
          <p:cNvSpPr>
            <a:spLocks noChangeArrowheads="1"/>
          </p:cNvSpPr>
          <p:nvPr userDrawn="1"/>
        </p:nvSpPr>
        <p:spPr bwMode="auto">
          <a:xfrm>
            <a:off x="3192051"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3" name="Rectangle 34"/>
          <p:cNvSpPr>
            <a:spLocks noChangeArrowheads="1"/>
          </p:cNvSpPr>
          <p:nvPr userDrawn="1"/>
        </p:nvSpPr>
        <p:spPr bwMode="auto">
          <a:xfrm>
            <a:off x="618713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
        <p:nvSpPr>
          <p:cNvPr id="1034" name="Rectangle 35"/>
          <p:cNvSpPr>
            <a:spLocks noChangeArrowheads="1"/>
          </p:cNvSpPr>
          <p:nvPr userDrawn="1"/>
        </p:nvSpPr>
        <p:spPr bwMode="auto">
          <a:xfrm>
            <a:off x="9188685" y="1174750"/>
            <a:ext cx="2772833" cy="5533926"/>
          </a:xfrm>
          <a:prstGeom prst="rect">
            <a:avLst/>
          </a:prstGeom>
          <a:solidFill>
            <a:srgbClr val="FFFFFF"/>
          </a:solidFill>
          <a:ln w="9525">
            <a:solidFill>
              <a:schemeClr val="tx1"/>
            </a:solidFill>
            <a:miter lim="800000"/>
            <a:headEnd/>
            <a:tailEnd/>
          </a:ln>
        </p:spPr>
        <p:txBody>
          <a:bodyPr wrap="none" lIns="28302" tIns="14151" rIns="28302" bIns="14151" anchor="ctr"/>
          <a:lstStyle>
            <a:lvl1pPr eaLnBrk="0" hangingPunct="0">
              <a:defRPr sz="2100">
                <a:solidFill>
                  <a:schemeClr val="tx1"/>
                </a:solidFill>
                <a:latin typeface="Arial Narrow" pitchFamily="34" charset="0"/>
              </a:defRPr>
            </a:lvl1pPr>
            <a:lvl2pPr marL="742950" indent="-285750" eaLnBrk="0" hangingPunct="0">
              <a:defRPr sz="2100">
                <a:solidFill>
                  <a:schemeClr val="tx1"/>
                </a:solidFill>
                <a:latin typeface="Arial Narrow" pitchFamily="34" charset="0"/>
              </a:defRPr>
            </a:lvl2pPr>
            <a:lvl3pPr marL="1143000" indent="-228600" eaLnBrk="0" hangingPunct="0">
              <a:defRPr sz="2100">
                <a:solidFill>
                  <a:schemeClr val="tx1"/>
                </a:solidFill>
                <a:latin typeface="Arial Narrow" pitchFamily="34" charset="0"/>
              </a:defRPr>
            </a:lvl3pPr>
            <a:lvl4pPr marL="1600200" indent="-228600" eaLnBrk="0" hangingPunct="0">
              <a:defRPr sz="2100">
                <a:solidFill>
                  <a:schemeClr val="tx1"/>
                </a:solidFill>
                <a:latin typeface="Arial Narrow" pitchFamily="34" charset="0"/>
              </a:defRPr>
            </a:lvl4pPr>
            <a:lvl5pPr marL="2057400" indent="-228600" eaLnBrk="0" hangingPunct="0">
              <a:defRPr sz="2100">
                <a:solidFill>
                  <a:schemeClr val="tx1"/>
                </a:solidFill>
                <a:latin typeface="Arial Narrow" pitchFamily="34" charset="0"/>
              </a:defRPr>
            </a:lvl5pPr>
            <a:lvl6pPr marL="2514600" indent="-228600" eaLnBrk="0" fontAlgn="base" hangingPunct="0">
              <a:spcBef>
                <a:spcPct val="0"/>
              </a:spcBef>
              <a:spcAft>
                <a:spcPct val="0"/>
              </a:spcAft>
              <a:defRPr sz="2100">
                <a:solidFill>
                  <a:schemeClr val="tx1"/>
                </a:solidFill>
                <a:latin typeface="Arial Narrow" pitchFamily="34" charset="0"/>
              </a:defRPr>
            </a:lvl6pPr>
            <a:lvl7pPr marL="2971800" indent="-228600" eaLnBrk="0" fontAlgn="base" hangingPunct="0">
              <a:spcBef>
                <a:spcPct val="0"/>
              </a:spcBef>
              <a:spcAft>
                <a:spcPct val="0"/>
              </a:spcAft>
              <a:defRPr sz="2100">
                <a:solidFill>
                  <a:schemeClr val="tx1"/>
                </a:solidFill>
                <a:latin typeface="Arial Narrow" pitchFamily="34" charset="0"/>
              </a:defRPr>
            </a:lvl7pPr>
            <a:lvl8pPr marL="3429000" indent="-228600" eaLnBrk="0" fontAlgn="base" hangingPunct="0">
              <a:spcBef>
                <a:spcPct val="0"/>
              </a:spcBef>
              <a:spcAft>
                <a:spcPct val="0"/>
              </a:spcAft>
              <a:defRPr sz="2100">
                <a:solidFill>
                  <a:schemeClr val="tx1"/>
                </a:solidFill>
                <a:latin typeface="Arial Narrow" pitchFamily="34" charset="0"/>
              </a:defRPr>
            </a:lvl8pPr>
            <a:lvl9pPr marL="3886200" indent="-228600" eaLnBrk="0" fontAlgn="base" hangingPunct="0">
              <a:spcBef>
                <a:spcPct val="0"/>
              </a:spcBef>
              <a:spcAft>
                <a:spcPct val="0"/>
              </a:spcAft>
              <a:defRPr sz="2100">
                <a:solidFill>
                  <a:schemeClr val="tx1"/>
                </a:solidFill>
                <a:latin typeface="Arial Narrow" pitchFamily="34" charset="0"/>
              </a:defRPr>
            </a:lvl9pPr>
          </a:lstStyle>
          <a:p>
            <a:pPr eaLnBrk="1" hangingPunct="1"/>
            <a:endParaRPr lang="en-US" altLang="en-US" sz="375" dirty="0"/>
          </a:p>
        </p:txBody>
      </p:sp>
    </p:spTree>
    <p:extLst>
      <p:ext uri="{BB962C8B-B14F-4D97-AF65-F5344CB8AC3E}">
        <p14:creationId xmlns:p14="http://schemas.microsoft.com/office/powerpoint/2010/main" val="3965651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defTabSz="201981" rtl="0" eaLnBrk="0" fontAlgn="base" hangingPunct="0">
        <a:spcBef>
          <a:spcPct val="0"/>
        </a:spcBef>
        <a:spcAft>
          <a:spcPct val="0"/>
        </a:spcAft>
        <a:defRPr sz="1893">
          <a:solidFill>
            <a:srgbClr val="FFFFFF"/>
          </a:solidFill>
          <a:latin typeface="+mj-lt"/>
          <a:ea typeface="+mj-ea"/>
          <a:cs typeface="+mj-cs"/>
        </a:defRPr>
      </a:lvl1pPr>
      <a:lvl2pPr algn="ctr" defTabSz="201981" rtl="0" eaLnBrk="0" fontAlgn="base" hangingPunct="0">
        <a:spcBef>
          <a:spcPct val="0"/>
        </a:spcBef>
        <a:spcAft>
          <a:spcPct val="0"/>
        </a:spcAft>
        <a:defRPr sz="1893">
          <a:solidFill>
            <a:srgbClr val="FFFFFF"/>
          </a:solidFill>
          <a:latin typeface="Arial Black" pitchFamily="34" charset="0"/>
        </a:defRPr>
      </a:lvl2pPr>
      <a:lvl3pPr algn="ctr" defTabSz="201981" rtl="0" eaLnBrk="0" fontAlgn="base" hangingPunct="0">
        <a:spcBef>
          <a:spcPct val="0"/>
        </a:spcBef>
        <a:spcAft>
          <a:spcPct val="0"/>
        </a:spcAft>
        <a:defRPr sz="1893">
          <a:solidFill>
            <a:srgbClr val="FFFFFF"/>
          </a:solidFill>
          <a:latin typeface="Arial Black" pitchFamily="34" charset="0"/>
        </a:defRPr>
      </a:lvl3pPr>
      <a:lvl4pPr algn="ctr" defTabSz="201981" rtl="0" eaLnBrk="0" fontAlgn="base" hangingPunct="0">
        <a:spcBef>
          <a:spcPct val="0"/>
        </a:spcBef>
        <a:spcAft>
          <a:spcPct val="0"/>
        </a:spcAft>
        <a:defRPr sz="1893">
          <a:solidFill>
            <a:srgbClr val="FFFFFF"/>
          </a:solidFill>
          <a:latin typeface="Arial Black" pitchFamily="34" charset="0"/>
        </a:defRPr>
      </a:lvl4pPr>
      <a:lvl5pPr algn="ctr" defTabSz="201981" rtl="0" eaLnBrk="0" fontAlgn="base" hangingPunct="0">
        <a:spcBef>
          <a:spcPct val="0"/>
        </a:spcBef>
        <a:spcAft>
          <a:spcPct val="0"/>
        </a:spcAft>
        <a:defRPr sz="1893">
          <a:solidFill>
            <a:srgbClr val="FFFFFF"/>
          </a:solidFill>
          <a:latin typeface="Arial Black" pitchFamily="34" charset="0"/>
        </a:defRPr>
      </a:lvl5pPr>
      <a:lvl6pPr marL="141534" algn="ctr" defTabSz="201981" rtl="0" fontAlgn="base">
        <a:spcBef>
          <a:spcPct val="0"/>
        </a:spcBef>
        <a:spcAft>
          <a:spcPct val="0"/>
        </a:spcAft>
        <a:defRPr sz="1893">
          <a:solidFill>
            <a:srgbClr val="FFFFFF"/>
          </a:solidFill>
          <a:latin typeface="Arial Black" pitchFamily="34" charset="0"/>
        </a:defRPr>
      </a:lvl6pPr>
      <a:lvl7pPr marL="283068" algn="ctr" defTabSz="201981" rtl="0" fontAlgn="base">
        <a:spcBef>
          <a:spcPct val="0"/>
        </a:spcBef>
        <a:spcAft>
          <a:spcPct val="0"/>
        </a:spcAft>
        <a:defRPr sz="1893">
          <a:solidFill>
            <a:srgbClr val="FFFFFF"/>
          </a:solidFill>
          <a:latin typeface="Arial Black" pitchFamily="34" charset="0"/>
        </a:defRPr>
      </a:lvl7pPr>
      <a:lvl8pPr marL="424603" algn="ctr" defTabSz="201981" rtl="0" fontAlgn="base">
        <a:spcBef>
          <a:spcPct val="0"/>
        </a:spcBef>
        <a:spcAft>
          <a:spcPct val="0"/>
        </a:spcAft>
        <a:defRPr sz="1893">
          <a:solidFill>
            <a:srgbClr val="FFFFFF"/>
          </a:solidFill>
          <a:latin typeface="Arial Black" pitchFamily="34" charset="0"/>
        </a:defRPr>
      </a:lvl8pPr>
      <a:lvl9pPr marL="566137" algn="ctr" defTabSz="201981" rtl="0" fontAlgn="base">
        <a:spcBef>
          <a:spcPct val="0"/>
        </a:spcBef>
        <a:spcAft>
          <a:spcPct val="0"/>
        </a:spcAft>
        <a:defRPr sz="1893">
          <a:solidFill>
            <a:srgbClr val="FFFFFF"/>
          </a:solidFill>
          <a:latin typeface="Arial Black" pitchFamily="34" charset="0"/>
        </a:defRPr>
      </a:lvl9pPr>
    </p:titleStyle>
    <p:bodyStyle>
      <a:lvl1pPr marL="75682" indent="-75682" algn="l" defTabSz="201981" rtl="0" eaLnBrk="0" fontAlgn="base" hangingPunct="0">
        <a:spcBef>
          <a:spcPct val="20000"/>
        </a:spcBef>
        <a:spcAft>
          <a:spcPct val="0"/>
        </a:spcAft>
        <a:buChar char="•"/>
        <a:defRPr sz="643">
          <a:solidFill>
            <a:schemeClr val="tx1"/>
          </a:solidFill>
          <a:latin typeface="+mn-lt"/>
          <a:ea typeface="+mn-ea"/>
          <a:cs typeface="+mn-cs"/>
        </a:defRPr>
      </a:lvl1pPr>
      <a:lvl2pPr marL="163649" indent="-62413" algn="l" defTabSz="201981" rtl="0" eaLnBrk="0" fontAlgn="base" hangingPunct="0">
        <a:spcBef>
          <a:spcPct val="20000"/>
        </a:spcBef>
        <a:spcAft>
          <a:spcPct val="0"/>
        </a:spcAft>
        <a:buChar char="–"/>
        <a:defRPr sz="643">
          <a:solidFill>
            <a:schemeClr val="tx1"/>
          </a:solidFill>
          <a:latin typeface="+mn-lt"/>
        </a:defRPr>
      </a:lvl2pPr>
      <a:lvl3pPr marL="252599" indent="-50618" algn="l" defTabSz="201981" rtl="0" eaLnBrk="0" fontAlgn="base" hangingPunct="0">
        <a:spcBef>
          <a:spcPct val="20000"/>
        </a:spcBef>
        <a:spcAft>
          <a:spcPct val="0"/>
        </a:spcAft>
        <a:buChar char="•"/>
        <a:defRPr sz="518">
          <a:solidFill>
            <a:schemeClr val="tx1"/>
          </a:solidFill>
          <a:latin typeface="+mn-lt"/>
        </a:defRPr>
      </a:lvl3pPr>
      <a:lvl4pPr marL="353836" indent="-50618" algn="l" defTabSz="201981" rtl="0" eaLnBrk="0" fontAlgn="base" hangingPunct="0">
        <a:spcBef>
          <a:spcPct val="20000"/>
        </a:spcBef>
        <a:spcAft>
          <a:spcPct val="0"/>
        </a:spcAft>
        <a:buChar char="–"/>
        <a:defRPr sz="429">
          <a:solidFill>
            <a:schemeClr val="tx1"/>
          </a:solidFill>
          <a:latin typeface="+mn-lt"/>
        </a:defRPr>
      </a:lvl4pPr>
      <a:lvl5pPr marL="455072" indent="-50618" algn="l" defTabSz="201981" rtl="0" eaLnBrk="0" fontAlgn="base" hangingPunct="0">
        <a:spcBef>
          <a:spcPct val="20000"/>
        </a:spcBef>
        <a:spcAft>
          <a:spcPct val="0"/>
        </a:spcAft>
        <a:buChar char="»"/>
        <a:defRPr sz="429">
          <a:solidFill>
            <a:schemeClr val="tx1"/>
          </a:solidFill>
          <a:latin typeface="+mn-lt"/>
        </a:defRPr>
      </a:lvl5pPr>
      <a:lvl6pPr marL="596606" indent="-50618" algn="l" defTabSz="201981" rtl="0" fontAlgn="base">
        <a:spcBef>
          <a:spcPct val="20000"/>
        </a:spcBef>
        <a:spcAft>
          <a:spcPct val="0"/>
        </a:spcAft>
        <a:buChar char="»"/>
        <a:defRPr sz="429">
          <a:solidFill>
            <a:schemeClr val="tx1"/>
          </a:solidFill>
          <a:latin typeface="+mn-lt"/>
        </a:defRPr>
      </a:lvl6pPr>
      <a:lvl7pPr marL="738140" indent="-50618" algn="l" defTabSz="201981" rtl="0" fontAlgn="base">
        <a:spcBef>
          <a:spcPct val="20000"/>
        </a:spcBef>
        <a:spcAft>
          <a:spcPct val="0"/>
        </a:spcAft>
        <a:buChar char="»"/>
        <a:defRPr sz="429">
          <a:solidFill>
            <a:schemeClr val="tx1"/>
          </a:solidFill>
          <a:latin typeface="+mn-lt"/>
        </a:defRPr>
      </a:lvl7pPr>
      <a:lvl8pPr marL="879674" indent="-50618" algn="l" defTabSz="201981" rtl="0" fontAlgn="base">
        <a:spcBef>
          <a:spcPct val="20000"/>
        </a:spcBef>
        <a:spcAft>
          <a:spcPct val="0"/>
        </a:spcAft>
        <a:buChar char="»"/>
        <a:defRPr sz="429">
          <a:solidFill>
            <a:schemeClr val="tx1"/>
          </a:solidFill>
          <a:latin typeface="+mn-lt"/>
        </a:defRPr>
      </a:lvl8pPr>
      <a:lvl9pPr marL="1021209" indent="-50618" algn="l" defTabSz="201981" rtl="0" fontAlgn="base">
        <a:spcBef>
          <a:spcPct val="20000"/>
        </a:spcBef>
        <a:spcAft>
          <a:spcPct val="0"/>
        </a:spcAft>
        <a:buChar char="»"/>
        <a:defRPr sz="429">
          <a:solidFill>
            <a:schemeClr val="tx1"/>
          </a:solidFill>
          <a:latin typeface="+mn-lt"/>
        </a:defRPr>
      </a:lvl9pPr>
    </p:bodyStyle>
    <p:otherStyle>
      <a:defPPr>
        <a:defRPr lang="en-US"/>
      </a:defPPr>
      <a:lvl1pPr marL="0" algn="l" defTabSz="283068" rtl="0" eaLnBrk="1" latinLnBrk="0" hangingPunct="1">
        <a:defRPr sz="554" kern="1200">
          <a:solidFill>
            <a:schemeClr val="tx1"/>
          </a:solidFill>
          <a:latin typeface="+mn-lt"/>
          <a:ea typeface="+mn-ea"/>
          <a:cs typeface="+mn-cs"/>
        </a:defRPr>
      </a:lvl1pPr>
      <a:lvl2pPr marL="141534" algn="l" defTabSz="283068" rtl="0" eaLnBrk="1" latinLnBrk="0" hangingPunct="1">
        <a:defRPr sz="554" kern="1200">
          <a:solidFill>
            <a:schemeClr val="tx1"/>
          </a:solidFill>
          <a:latin typeface="+mn-lt"/>
          <a:ea typeface="+mn-ea"/>
          <a:cs typeface="+mn-cs"/>
        </a:defRPr>
      </a:lvl2pPr>
      <a:lvl3pPr marL="283068" algn="l" defTabSz="283068" rtl="0" eaLnBrk="1" latinLnBrk="0" hangingPunct="1">
        <a:defRPr sz="554" kern="1200">
          <a:solidFill>
            <a:schemeClr val="tx1"/>
          </a:solidFill>
          <a:latin typeface="+mn-lt"/>
          <a:ea typeface="+mn-ea"/>
          <a:cs typeface="+mn-cs"/>
        </a:defRPr>
      </a:lvl3pPr>
      <a:lvl4pPr marL="424603" algn="l" defTabSz="283068" rtl="0" eaLnBrk="1" latinLnBrk="0" hangingPunct="1">
        <a:defRPr sz="554" kern="1200">
          <a:solidFill>
            <a:schemeClr val="tx1"/>
          </a:solidFill>
          <a:latin typeface="+mn-lt"/>
          <a:ea typeface="+mn-ea"/>
          <a:cs typeface="+mn-cs"/>
        </a:defRPr>
      </a:lvl4pPr>
      <a:lvl5pPr marL="566137" algn="l" defTabSz="283068" rtl="0" eaLnBrk="1" latinLnBrk="0" hangingPunct="1">
        <a:defRPr sz="554" kern="1200">
          <a:solidFill>
            <a:schemeClr val="tx1"/>
          </a:solidFill>
          <a:latin typeface="+mn-lt"/>
          <a:ea typeface="+mn-ea"/>
          <a:cs typeface="+mn-cs"/>
        </a:defRPr>
      </a:lvl5pPr>
      <a:lvl6pPr marL="707671" algn="l" defTabSz="283068" rtl="0" eaLnBrk="1" latinLnBrk="0" hangingPunct="1">
        <a:defRPr sz="554" kern="1200">
          <a:solidFill>
            <a:schemeClr val="tx1"/>
          </a:solidFill>
          <a:latin typeface="+mn-lt"/>
          <a:ea typeface="+mn-ea"/>
          <a:cs typeface="+mn-cs"/>
        </a:defRPr>
      </a:lvl6pPr>
      <a:lvl7pPr marL="849205" algn="l" defTabSz="283068" rtl="0" eaLnBrk="1" latinLnBrk="0" hangingPunct="1">
        <a:defRPr sz="554" kern="1200">
          <a:solidFill>
            <a:schemeClr val="tx1"/>
          </a:solidFill>
          <a:latin typeface="+mn-lt"/>
          <a:ea typeface="+mn-ea"/>
          <a:cs typeface="+mn-cs"/>
        </a:defRPr>
      </a:lvl7pPr>
      <a:lvl8pPr marL="990739" algn="l" defTabSz="283068" rtl="0" eaLnBrk="1" latinLnBrk="0" hangingPunct="1">
        <a:defRPr sz="554" kern="1200">
          <a:solidFill>
            <a:schemeClr val="tx1"/>
          </a:solidFill>
          <a:latin typeface="+mn-lt"/>
          <a:ea typeface="+mn-ea"/>
          <a:cs typeface="+mn-cs"/>
        </a:defRPr>
      </a:lvl8pPr>
      <a:lvl9pPr marL="1132274" algn="l" defTabSz="283068" rtl="0" eaLnBrk="1" latinLnBrk="0" hangingPunct="1">
        <a:defRPr sz="5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ine.gov/oahc/hospital-payments-utilization-dashboards" TargetMode="External"/><Relationship Id="rId2" Type="http://schemas.openxmlformats.org/officeDocument/2006/relationships/hyperlink" Target="https://mhdo.maine.gov/340B_hospitals.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9526"/>
            <a:ext cx="10115203" cy="1737360"/>
          </a:xfrm>
        </p:spPr>
        <p:txBody>
          <a:bodyPr>
            <a:normAutofit/>
          </a:bodyPr>
          <a:lstStyle/>
          <a:p>
            <a:r>
              <a:rPr lang="en-US" b="1" dirty="0">
                <a:solidFill>
                  <a:schemeClr val="tx1"/>
                </a:solidFill>
              </a:rPr>
              <a:t>Content</a:t>
            </a:r>
          </a:p>
        </p:txBody>
      </p:sp>
      <p:sp>
        <p:nvSpPr>
          <p:cNvPr id="3" name="Content Placeholder 2"/>
          <p:cNvSpPr>
            <a:spLocks noGrp="1"/>
          </p:cNvSpPr>
          <p:nvPr>
            <p:ph idx="1"/>
          </p:nvPr>
        </p:nvSpPr>
        <p:spPr>
          <a:xfrm>
            <a:off x="1097279" y="2105025"/>
            <a:ext cx="10115203" cy="3490768"/>
          </a:xfrm>
        </p:spPr>
        <p:txBody>
          <a:bodyPr>
            <a:noAutofit/>
          </a:bodyPr>
          <a:lstStyle/>
          <a:p>
            <a:pPr marL="342900" indent="-342900">
              <a:spcAft>
                <a:spcPts val="0"/>
              </a:spcAft>
              <a:buFont typeface="Calibri" panose="020F0502020204030204" pitchFamily="34" charset="0"/>
              <a:buAutoNum type="arabicPeriod"/>
            </a:pPr>
            <a:r>
              <a:rPr lang="en-US" sz="2000" dirty="0">
                <a:effectLst/>
                <a:ea typeface="Times New Roman" panose="02020603050405020304" pitchFamily="18" charset="0"/>
              </a:rPr>
              <a:t>Board votes on Provisional Adoption of Chapter 100, </a:t>
            </a:r>
            <a:r>
              <a:rPr lang="en-US" sz="2000" i="1" dirty="0">
                <a:solidFill>
                  <a:srgbClr val="333333"/>
                </a:solidFill>
                <a:effectLst/>
                <a:ea typeface="Times New Roman" panose="02020603050405020304" pitchFamily="18" charset="0"/>
              </a:rPr>
              <a:t>Enforcement Procedures,</a:t>
            </a:r>
            <a:r>
              <a:rPr lang="en-US" sz="2000" dirty="0">
                <a:solidFill>
                  <a:srgbClr val="333333"/>
                </a:solidFill>
                <a:effectLst/>
                <a:ea typeface="Times New Roman" panose="02020603050405020304" pitchFamily="18" charset="0"/>
              </a:rPr>
              <a:t> as proposed</a:t>
            </a:r>
            <a:endParaRPr lang="en-US" sz="2000" dirty="0">
              <a:effectLst/>
              <a:ea typeface="Times New Roman" panose="02020603050405020304" pitchFamily="18" charset="0"/>
            </a:endParaRPr>
          </a:p>
          <a:p>
            <a:pPr marL="342900" indent="-342900">
              <a:spcAft>
                <a:spcPts val="0"/>
              </a:spcAft>
              <a:buFont typeface="Calibri" panose="020F0502020204030204" pitchFamily="34" charset="0"/>
              <a:buAutoNum type="arabicPeriod"/>
            </a:pPr>
            <a:r>
              <a:rPr lang="en-US" sz="2000" dirty="0">
                <a:effectLst/>
                <a:ea typeface="Times New Roman" panose="02020603050405020304" pitchFamily="18" charset="0"/>
              </a:rPr>
              <a:t>Board </a:t>
            </a:r>
            <a:r>
              <a:rPr lang="en-US" sz="2000" dirty="0">
                <a:ea typeface="Times New Roman" panose="02020603050405020304" pitchFamily="18" charset="0"/>
              </a:rPr>
              <a:t>v</a:t>
            </a:r>
            <a:r>
              <a:rPr lang="en-US" sz="2000" dirty="0">
                <a:effectLst/>
                <a:ea typeface="Times New Roman" panose="02020603050405020304" pitchFamily="18" charset="0"/>
              </a:rPr>
              <a:t>otes on Provisional Adoption of Chapter 800, </a:t>
            </a:r>
            <a:r>
              <a:rPr lang="en-US" sz="2000" i="1" dirty="0">
                <a:effectLst/>
                <a:ea typeface="Times New Roman" panose="02020603050405020304" pitchFamily="18" charset="0"/>
              </a:rPr>
              <a:t>Uniform Reporting of Wholesale Acquisition Costs for Insulin,</a:t>
            </a:r>
            <a:r>
              <a:rPr lang="en-US" sz="2000" b="1" i="1" dirty="0">
                <a:effectLst/>
                <a:ea typeface="Times New Roman" panose="02020603050405020304" pitchFamily="18" charset="0"/>
              </a:rPr>
              <a:t> </a:t>
            </a:r>
            <a:r>
              <a:rPr lang="en-US" sz="2000" dirty="0">
                <a:solidFill>
                  <a:srgbClr val="333333"/>
                </a:solidFill>
                <a:effectLst/>
                <a:ea typeface="Times New Roman" panose="02020603050405020304" pitchFamily="18" charset="0"/>
              </a:rPr>
              <a:t>as proposed</a:t>
            </a:r>
            <a:r>
              <a:rPr lang="en-US" sz="2000" dirty="0">
                <a:effectLst/>
                <a:ea typeface="Times New Roman" panose="02020603050405020304" pitchFamily="18" charset="0"/>
              </a:rPr>
              <a:t> </a:t>
            </a:r>
          </a:p>
          <a:p>
            <a:pPr marL="342900" indent="-342900">
              <a:spcAft>
                <a:spcPts val="0"/>
              </a:spcAft>
              <a:buFont typeface="Calibri" panose="020F0502020204030204" pitchFamily="34" charset="0"/>
              <a:buAutoNum type="arabicPeriod"/>
            </a:pPr>
            <a:r>
              <a:rPr lang="en-US" sz="2000" dirty="0">
                <a:effectLst/>
                <a:ea typeface="Calibri" panose="020F0502020204030204" pitchFamily="34" charset="0"/>
              </a:rPr>
              <a:t>Review timeline for mandated </a:t>
            </a:r>
            <a:r>
              <a:rPr lang="en-US" sz="2000" dirty="0">
                <a:ea typeface="Calibri" panose="020F0502020204030204" pitchFamily="34" charset="0"/>
              </a:rPr>
              <a:t>r</a:t>
            </a:r>
            <a:r>
              <a:rPr lang="en-US" sz="2000" dirty="0">
                <a:effectLst/>
                <a:ea typeface="Calibri" panose="020F0502020204030204" pitchFamily="34" charset="0"/>
              </a:rPr>
              <a:t>eporting &amp; letter from Chairs of HCIFS Re Facility Fees</a:t>
            </a:r>
          </a:p>
          <a:p>
            <a:pPr marL="342900" indent="-342900">
              <a:spcAft>
                <a:spcPts val="0"/>
              </a:spcAft>
              <a:buFont typeface="Calibri" panose="020F0502020204030204" pitchFamily="34" charset="0"/>
              <a:buAutoNum type="arabicPeriod"/>
            </a:pPr>
            <a:r>
              <a:rPr lang="en-US" sz="2000" dirty="0">
                <a:ea typeface="Calibri" panose="020F0502020204030204" pitchFamily="34" charset="0"/>
              </a:rPr>
              <a:t>Maine Quality Forum Update</a:t>
            </a:r>
            <a:endParaRPr lang="en-US" sz="2000" dirty="0">
              <a:effectLst/>
              <a:ea typeface="Calibri" panose="020F0502020204030204" pitchFamily="34" charset="0"/>
            </a:endParaRPr>
          </a:p>
          <a:p>
            <a:pPr marL="342900" indent="-342900">
              <a:buFont typeface="Calibri" panose="020F0502020204030204" pitchFamily="34" charset="0"/>
              <a:buAutoNum type="arabicPeriod"/>
            </a:pPr>
            <a:endParaRPr lang="en-US" sz="1100" dirty="0">
              <a:effectLst/>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200" dirty="0">
              <a:effectLst/>
              <a:ea typeface="Calibri" panose="020F0502020204030204" pitchFamily="34" charset="0"/>
            </a:endParaRPr>
          </a:p>
          <a:p>
            <a:pPr marL="342900" indent="-342900">
              <a:buFont typeface="Calibri" panose="020F0502020204030204" pitchFamily="34" charset="0"/>
              <a:buAutoNum type="arabicPeriod"/>
            </a:pPr>
            <a:endParaRPr lang="en-US" sz="1400" dirty="0">
              <a:effectLst/>
              <a:latin typeface="Times New Roman" panose="02020603050405020304" pitchFamily="18" charset="0"/>
              <a:ea typeface="Calibri" panose="020F0502020204030204" pitchFamily="34" charset="0"/>
            </a:endParaRPr>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800" dirty="0"/>
          </a:p>
          <a:p>
            <a:pPr marL="342900" indent="-342900">
              <a:buFont typeface="Calibri" panose="020F0502020204030204" pitchFamily="34" charset="0"/>
              <a:buAutoNum type="arabicPeriod"/>
            </a:pPr>
            <a:endParaRPr lang="en-US" sz="1400" dirty="0"/>
          </a:p>
          <a:p>
            <a:pPr marL="342900" indent="-342900">
              <a:buFont typeface="Calibri" panose="020F0502020204030204" pitchFamily="34" charset="0"/>
              <a:buAutoNum type="arabicPeriod"/>
            </a:pPr>
            <a:endParaRPr lang="en-US" sz="1400" dirty="0"/>
          </a:p>
          <a:p>
            <a:pPr marL="0" indent="0">
              <a:buNone/>
            </a:pPr>
            <a:endParaRPr lang="en-US" sz="1400" i="1" dirty="0"/>
          </a:p>
          <a:p>
            <a:pPr marL="0" indent="0">
              <a:buNone/>
            </a:pPr>
            <a:endParaRPr lang="en-US"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1600" dirty="0"/>
          </a:p>
          <a:p>
            <a:pPr marL="457200" indent="-457200">
              <a:buFont typeface="Calibri" panose="020F0502020204030204" pitchFamily="34" charset="0"/>
              <a:buAutoNum type="arabicPeriod"/>
            </a:pPr>
            <a:endParaRPr lang="en-US" sz="2000" dirty="0"/>
          </a:p>
          <a:p>
            <a:pPr marL="457200" indent="-457200">
              <a:buFont typeface="Calibri" panose="020F0502020204030204" pitchFamily="34" charset="0"/>
              <a:buAutoNum type="arabicPeriod"/>
            </a:pPr>
            <a:endParaRPr lang="en-US" sz="2000" dirty="0"/>
          </a:p>
          <a:p>
            <a:pPr marL="457200" indent="-457200">
              <a:buAutoNum type="arabicPeriod"/>
            </a:pPr>
            <a:endParaRPr lang="en-US" sz="2000" dirty="0"/>
          </a:p>
          <a:p>
            <a:pPr marL="0" lvl="0" indent="0">
              <a:buNone/>
            </a:pPr>
            <a:endParaRPr lang="en-US" sz="2000" dirty="0">
              <a:solidFill>
                <a:schemeClr val="tx1"/>
              </a:solidFill>
            </a:endParaRPr>
          </a:p>
          <a:p>
            <a:pPr marL="0" indent="0">
              <a:buNone/>
            </a:pPr>
            <a:endParaRPr lang="en-US" sz="2800" dirty="0"/>
          </a:p>
          <a:p>
            <a:pPr marL="0" indent="0">
              <a:buNone/>
            </a:pPr>
            <a:endParaRPr lang="en-US" sz="2800" dirty="0">
              <a:solidFill>
                <a:schemeClr val="tx1"/>
              </a:solidFill>
            </a:endParaRPr>
          </a:p>
          <a:p>
            <a:pPr marL="292608" lvl="1" indent="0">
              <a:buNone/>
            </a:pPr>
            <a:endParaRPr lang="en-US" sz="1400" dirty="0">
              <a:solidFill>
                <a:schemeClr val="tx1"/>
              </a:solidFill>
            </a:endParaRPr>
          </a:p>
        </p:txBody>
      </p:sp>
      <p:sp>
        <p:nvSpPr>
          <p:cNvPr id="4" name="Slide Number Placeholder 3"/>
          <p:cNvSpPr>
            <a:spLocks noGrp="1"/>
          </p:cNvSpPr>
          <p:nvPr>
            <p:ph type="sldNum" sz="quarter" idx="12"/>
          </p:nvPr>
        </p:nvSpPr>
        <p:spPr/>
        <p:txBody>
          <a:bodyPr/>
          <a:lstStyle/>
          <a:p>
            <a:r>
              <a:rPr lang="en-US" dirty="0"/>
              <a:t>1</a:t>
            </a:r>
          </a:p>
        </p:txBody>
      </p:sp>
      <p:pic>
        <p:nvPicPr>
          <p:cNvPr id="7" name="Picture 6"/>
          <p:cNvPicPr>
            <a:picLocks noChangeAspect="1"/>
          </p:cNvPicPr>
          <p:nvPr/>
        </p:nvPicPr>
        <p:blipFill>
          <a:blip r:embed="rId3"/>
          <a:stretch>
            <a:fillRect/>
          </a:stretch>
        </p:blipFill>
        <p:spPr>
          <a:xfrm>
            <a:off x="3892060" y="219075"/>
            <a:ext cx="4501663" cy="1055078"/>
          </a:xfrm>
          <a:prstGeom prst="rect">
            <a:avLst/>
          </a:prstGeom>
          <a:solidFill>
            <a:schemeClr val="bg1"/>
          </a:solidFill>
        </p:spPr>
      </p:pic>
      <p:sp>
        <p:nvSpPr>
          <p:cNvPr id="8" name="Footer Placeholder 7">
            <a:extLst>
              <a:ext uri="{FF2B5EF4-FFF2-40B4-BE49-F238E27FC236}">
                <a16:creationId xmlns:a16="http://schemas.microsoft.com/office/drawing/2014/main" id="{7C1BF7BC-1AD9-43D3-A3F0-C757032F0D42}"/>
              </a:ext>
            </a:extLst>
          </p:cNvPr>
          <p:cNvSpPr>
            <a:spLocks noGrp="1"/>
          </p:cNvSpPr>
          <p:nvPr>
            <p:ph type="ftr" sz="quarter" idx="11"/>
          </p:nvPr>
        </p:nvSpPr>
        <p:spPr/>
        <p:txBody>
          <a:bodyPr/>
          <a:lstStyle/>
          <a:p>
            <a:r>
              <a:rPr lang="en-US" dirty="0"/>
              <a:t>MHDO Board Meeting November 7, 2024</a:t>
            </a:r>
          </a:p>
        </p:txBody>
      </p:sp>
    </p:spTree>
    <p:extLst>
      <p:ext uri="{BB962C8B-B14F-4D97-AF65-F5344CB8AC3E}">
        <p14:creationId xmlns:p14="http://schemas.microsoft.com/office/powerpoint/2010/main" val="254265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00DC-9915-4538-B631-6793994AB2CF}"/>
              </a:ext>
            </a:extLst>
          </p:cNvPr>
          <p:cNvSpPr>
            <a:spLocks noGrp="1"/>
          </p:cNvSpPr>
          <p:nvPr>
            <p:ph type="title"/>
          </p:nvPr>
        </p:nvSpPr>
        <p:spPr/>
        <p:txBody>
          <a:bodyPr>
            <a:normAutofit/>
          </a:bodyPr>
          <a:lstStyle/>
          <a:p>
            <a:r>
              <a:rPr lang="en-US" sz="2800" dirty="0">
                <a:effectLst/>
                <a:latin typeface="Calibri" panose="020F0502020204030204" pitchFamily="34" charset="0"/>
                <a:ea typeface="Times New Roman" panose="02020603050405020304" pitchFamily="18" charset="0"/>
              </a:rPr>
              <a:t>Chapter 100, </a:t>
            </a:r>
            <a:r>
              <a:rPr lang="en-US" sz="2800" i="1" dirty="0">
                <a:solidFill>
                  <a:srgbClr val="333333"/>
                </a:solidFill>
                <a:effectLst/>
                <a:latin typeface="Calibri" panose="020F0502020204030204" pitchFamily="34" charset="0"/>
                <a:ea typeface="Times New Roman" panose="02020603050405020304" pitchFamily="18" charset="0"/>
              </a:rPr>
              <a:t>Enforcement Procedures </a:t>
            </a:r>
            <a:r>
              <a:rPr lang="en-US" sz="2800" dirty="0">
                <a:effectLst/>
                <a:latin typeface="Calibri" panose="020F0502020204030204" pitchFamily="34" charset="0"/>
                <a:ea typeface="Times New Roman" panose="02020603050405020304" pitchFamily="18" charset="0"/>
              </a:rPr>
              <a:t>(major substantive rule)</a:t>
            </a:r>
            <a:endParaRPr lang="en-US" sz="2800" dirty="0"/>
          </a:p>
        </p:txBody>
      </p:sp>
      <p:sp>
        <p:nvSpPr>
          <p:cNvPr id="3" name="Content Placeholder 2">
            <a:extLst>
              <a:ext uri="{FF2B5EF4-FFF2-40B4-BE49-F238E27FC236}">
                <a16:creationId xmlns:a16="http://schemas.microsoft.com/office/drawing/2014/main" id="{09A5840D-04EF-4698-99A7-EE67F99AB063}"/>
              </a:ext>
            </a:extLst>
          </p:cNvPr>
          <p:cNvSpPr>
            <a:spLocks noGrp="1"/>
          </p:cNvSpPr>
          <p:nvPr>
            <p:ph idx="1"/>
          </p:nvPr>
        </p:nvSpPr>
        <p:spPr>
          <a:xfrm>
            <a:off x="1097280" y="2014647"/>
            <a:ext cx="10115202" cy="3829279"/>
          </a:xfrm>
        </p:spPr>
        <p:txBody>
          <a:bodyPr>
            <a:normAutofit/>
          </a:bodyPr>
          <a:lstStyle/>
          <a:p>
            <a:pPr marL="0" indent="0">
              <a:spcAft>
                <a:spcPts val="0"/>
              </a:spcAft>
              <a:buNone/>
            </a:pPr>
            <a:r>
              <a:rPr lang="en-US" sz="2800" dirty="0"/>
              <a:t>No verbal or written comments were received on the proposed rule</a:t>
            </a:r>
          </a:p>
          <a:p>
            <a:pPr marL="0" indent="0">
              <a:spcAft>
                <a:spcPts val="0"/>
              </a:spcAft>
              <a:buNone/>
            </a:pPr>
            <a:endParaRPr lang="en-US" sz="2800" dirty="0"/>
          </a:p>
          <a:p>
            <a:pPr marL="0" indent="0">
              <a:spcAft>
                <a:spcPts val="0"/>
              </a:spcAft>
              <a:buNone/>
            </a:pPr>
            <a:r>
              <a:rPr lang="en-US" sz="2800" b="1" dirty="0"/>
              <a:t>Recommendation:  </a:t>
            </a:r>
            <a:r>
              <a:rPr lang="en-US" sz="2800" dirty="0"/>
              <a:t>Board votes to provisionally adopt </a:t>
            </a:r>
            <a:r>
              <a:rPr lang="en-US" sz="2800" dirty="0">
                <a:effectLst/>
                <a:ea typeface="Times New Roman" panose="02020603050405020304" pitchFamily="18" charset="0"/>
              </a:rPr>
              <a:t>Chapter 100, </a:t>
            </a:r>
            <a:r>
              <a:rPr lang="en-US" sz="2800" i="1" dirty="0">
                <a:effectLst/>
                <a:ea typeface="Times New Roman" panose="02020603050405020304" pitchFamily="18" charset="0"/>
              </a:rPr>
              <a:t>Enforcement Procedures</a:t>
            </a:r>
            <a:r>
              <a:rPr lang="en-US" sz="2800" i="1" dirty="0">
                <a:solidFill>
                  <a:srgbClr val="333333"/>
                </a:solidFill>
                <a:effectLst/>
                <a:ea typeface="Times New Roman" panose="02020603050405020304" pitchFamily="18" charset="0"/>
              </a:rPr>
              <a:t>, </a:t>
            </a:r>
            <a:r>
              <a:rPr lang="en-US" sz="2800" dirty="0"/>
              <a:t>as proposed; and authorize Karynlee to sign the MAPA 1 form.</a:t>
            </a:r>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buNone/>
            </a:pPr>
            <a:endParaRPr lang="en-US" dirty="0"/>
          </a:p>
        </p:txBody>
      </p:sp>
      <p:sp>
        <p:nvSpPr>
          <p:cNvPr id="4" name="Footer Placeholder 3">
            <a:extLst>
              <a:ext uri="{FF2B5EF4-FFF2-40B4-BE49-F238E27FC236}">
                <a16:creationId xmlns:a16="http://schemas.microsoft.com/office/drawing/2014/main" id="{223C77E7-40E4-41F3-86B1-CA1C7D06A618}"/>
              </a:ext>
            </a:extLst>
          </p:cNvPr>
          <p:cNvSpPr>
            <a:spLocks noGrp="1"/>
          </p:cNvSpPr>
          <p:nvPr>
            <p:ph type="ftr" sz="quarter" idx="11"/>
          </p:nvPr>
        </p:nvSpPr>
        <p:spPr/>
        <p:txBody>
          <a:bodyPr/>
          <a:lstStyle/>
          <a:p>
            <a:r>
              <a:rPr lang="en-US" dirty="0"/>
              <a:t>MHDO Board Meeting November 7, 2024</a:t>
            </a:r>
          </a:p>
        </p:txBody>
      </p:sp>
      <p:sp>
        <p:nvSpPr>
          <p:cNvPr id="5" name="Slide Number Placeholder 4">
            <a:extLst>
              <a:ext uri="{FF2B5EF4-FFF2-40B4-BE49-F238E27FC236}">
                <a16:creationId xmlns:a16="http://schemas.microsoft.com/office/drawing/2014/main" id="{F07F4718-25C6-4F32-9943-F89E7BD5FB5F}"/>
              </a:ext>
            </a:extLst>
          </p:cNvPr>
          <p:cNvSpPr>
            <a:spLocks noGrp="1"/>
          </p:cNvSpPr>
          <p:nvPr>
            <p:ph type="sldNum" sz="quarter" idx="12"/>
          </p:nvPr>
        </p:nvSpPr>
        <p:spPr/>
        <p:txBody>
          <a:bodyPr/>
          <a:lstStyle/>
          <a:p>
            <a:fld id="{4CE482DC-2269-4F26-9D2A-7E44B1A4CD85}" type="slidenum">
              <a:rPr lang="en-US" smtClean="0"/>
              <a:pPr/>
              <a:t>2</a:t>
            </a:fld>
            <a:endParaRPr lang="en-US" dirty="0"/>
          </a:p>
        </p:txBody>
      </p:sp>
    </p:spTree>
    <p:extLst>
      <p:ext uri="{BB962C8B-B14F-4D97-AF65-F5344CB8AC3E}">
        <p14:creationId xmlns:p14="http://schemas.microsoft.com/office/powerpoint/2010/main" val="3811725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A3907-C5D8-1510-18DD-251659F137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19B332-76D4-A385-7AF8-4813395C6D46}"/>
              </a:ext>
            </a:extLst>
          </p:cNvPr>
          <p:cNvSpPr>
            <a:spLocks noGrp="1"/>
          </p:cNvSpPr>
          <p:nvPr>
            <p:ph type="title"/>
          </p:nvPr>
        </p:nvSpPr>
        <p:spPr/>
        <p:txBody>
          <a:bodyPr>
            <a:normAutofit/>
          </a:bodyPr>
          <a:lstStyle/>
          <a:p>
            <a:r>
              <a:rPr lang="en-US" sz="2800" dirty="0">
                <a:effectLst/>
                <a:latin typeface="Calibri" panose="020F0502020204030204" pitchFamily="34" charset="0"/>
                <a:ea typeface="Times New Roman" panose="02020603050405020304" pitchFamily="18" charset="0"/>
              </a:rPr>
              <a:t>Chapter </a:t>
            </a:r>
            <a:r>
              <a:rPr lang="en-US" sz="2800" dirty="0">
                <a:latin typeface="Calibri" panose="020F0502020204030204" pitchFamily="34" charset="0"/>
                <a:ea typeface="Times New Roman" panose="02020603050405020304" pitchFamily="18" charset="0"/>
              </a:rPr>
              <a:t>800</a:t>
            </a:r>
            <a:r>
              <a:rPr lang="en-US" sz="2800" dirty="0">
                <a:effectLst/>
                <a:latin typeface="Calibri" panose="020F0502020204030204" pitchFamily="34" charset="0"/>
                <a:ea typeface="Times New Roman" panose="02020603050405020304" pitchFamily="18" charset="0"/>
              </a:rPr>
              <a:t>, </a:t>
            </a:r>
            <a:r>
              <a:rPr lang="en-US" sz="2800" i="1" dirty="0">
                <a:effectLst/>
                <a:latin typeface="Calibri" panose="020F0502020204030204" pitchFamily="34" charset="0"/>
                <a:ea typeface="Calibri" panose="020F0502020204030204" pitchFamily="34" charset="0"/>
              </a:rPr>
              <a:t>Uniform Reporting of Wholesale Acquisition Costs for Insulin</a:t>
            </a:r>
            <a:r>
              <a:rPr lang="en-US" sz="2800" i="1" dirty="0">
                <a:latin typeface="Times New Roman" panose="02020603050405020304" pitchFamily="18" charset="0"/>
                <a:ea typeface="Calibri" panose="020F0502020204030204" pitchFamily="34" charset="0"/>
              </a:rPr>
              <a:t> </a:t>
            </a:r>
            <a:r>
              <a:rPr lang="en-US" sz="2800" dirty="0">
                <a:effectLst/>
                <a:latin typeface="Calibri" panose="020F0502020204030204" pitchFamily="34" charset="0"/>
                <a:ea typeface="Times New Roman" panose="02020603050405020304" pitchFamily="18" charset="0"/>
              </a:rPr>
              <a:t>(major substantive rule)</a:t>
            </a:r>
            <a:endParaRPr lang="en-US" sz="2800" dirty="0"/>
          </a:p>
        </p:txBody>
      </p:sp>
      <p:sp>
        <p:nvSpPr>
          <p:cNvPr id="3" name="Content Placeholder 2">
            <a:extLst>
              <a:ext uri="{FF2B5EF4-FFF2-40B4-BE49-F238E27FC236}">
                <a16:creationId xmlns:a16="http://schemas.microsoft.com/office/drawing/2014/main" id="{622F10A6-5E08-5B53-2538-39012602959A}"/>
              </a:ext>
            </a:extLst>
          </p:cNvPr>
          <p:cNvSpPr>
            <a:spLocks noGrp="1"/>
          </p:cNvSpPr>
          <p:nvPr>
            <p:ph idx="1"/>
          </p:nvPr>
        </p:nvSpPr>
        <p:spPr>
          <a:xfrm>
            <a:off x="1097280" y="2014647"/>
            <a:ext cx="10115202" cy="3829279"/>
          </a:xfrm>
        </p:spPr>
        <p:txBody>
          <a:bodyPr>
            <a:normAutofit/>
          </a:bodyPr>
          <a:lstStyle/>
          <a:p>
            <a:pPr marL="0" indent="0">
              <a:spcAft>
                <a:spcPts val="0"/>
              </a:spcAft>
              <a:buNone/>
            </a:pPr>
            <a:r>
              <a:rPr lang="en-US" sz="2800" dirty="0"/>
              <a:t>No verbal or written comments were received on the proposed rule</a:t>
            </a:r>
          </a:p>
          <a:p>
            <a:pPr marL="0" indent="0">
              <a:spcAft>
                <a:spcPts val="0"/>
              </a:spcAft>
              <a:buNone/>
            </a:pPr>
            <a:endParaRPr lang="en-US" sz="2800" dirty="0"/>
          </a:p>
          <a:p>
            <a:pPr marL="0" indent="0">
              <a:spcAft>
                <a:spcPts val="0"/>
              </a:spcAft>
              <a:buNone/>
            </a:pPr>
            <a:r>
              <a:rPr lang="en-US" sz="2800" b="1" dirty="0"/>
              <a:t>Recommendation:  </a:t>
            </a:r>
            <a:r>
              <a:rPr lang="en-US" sz="2800" dirty="0"/>
              <a:t>Board votes to provisionally adopt </a:t>
            </a:r>
            <a:r>
              <a:rPr lang="en-US" sz="2800" dirty="0">
                <a:effectLst/>
                <a:ea typeface="Times New Roman" panose="02020603050405020304" pitchFamily="18" charset="0"/>
              </a:rPr>
              <a:t>Chapter 800, </a:t>
            </a:r>
            <a:r>
              <a:rPr lang="en-US" sz="2800" i="1" dirty="0">
                <a:effectLst/>
                <a:latin typeface="Calibri" panose="020F0502020204030204" pitchFamily="34" charset="0"/>
                <a:ea typeface="Calibri" panose="020F0502020204030204" pitchFamily="34" charset="0"/>
              </a:rPr>
              <a:t>Uniform Reporting of Wholesale Acquisition Costs for Insulin</a:t>
            </a:r>
            <a:r>
              <a:rPr lang="en-US" sz="2800" i="1" dirty="0">
                <a:latin typeface="Times New Roman" panose="02020603050405020304" pitchFamily="18" charset="0"/>
                <a:ea typeface="Calibri" panose="020F0502020204030204" pitchFamily="34" charset="0"/>
              </a:rPr>
              <a:t>, </a:t>
            </a:r>
            <a:r>
              <a:rPr lang="en-US" sz="2800" dirty="0"/>
              <a:t>as proposed; and authorize Karynlee to sign the MAPA 1 form.</a:t>
            </a:r>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spcAft>
                <a:spcPts val="0"/>
              </a:spcAft>
              <a:buNone/>
            </a:pPr>
            <a:endParaRPr lang="en-US" sz="2800" dirty="0"/>
          </a:p>
          <a:p>
            <a:pPr marL="0" indent="0">
              <a:buNone/>
            </a:pPr>
            <a:endParaRPr lang="en-US" dirty="0"/>
          </a:p>
        </p:txBody>
      </p:sp>
      <p:sp>
        <p:nvSpPr>
          <p:cNvPr id="4" name="Footer Placeholder 3">
            <a:extLst>
              <a:ext uri="{FF2B5EF4-FFF2-40B4-BE49-F238E27FC236}">
                <a16:creationId xmlns:a16="http://schemas.microsoft.com/office/drawing/2014/main" id="{AF97DDD8-2D81-5DD3-C3E3-18DB06567205}"/>
              </a:ext>
            </a:extLst>
          </p:cNvPr>
          <p:cNvSpPr>
            <a:spLocks noGrp="1"/>
          </p:cNvSpPr>
          <p:nvPr>
            <p:ph type="ftr" sz="quarter" idx="11"/>
          </p:nvPr>
        </p:nvSpPr>
        <p:spPr/>
        <p:txBody>
          <a:bodyPr/>
          <a:lstStyle/>
          <a:p>
            <a:r>
              <a:rPr lang="en-US" dirty="0"/>
              <a:t>MHDO Board Meeting November 7, 2024</a:t>
            </a:r>
          </a:p>
        </p:txBody>
      </p:sp>
      <p:sp>
        <p:nvSpPr>
          <p:cNvPr id="5" name="Slide Number Placeholder 4">
            <a:extLst>
              <a:ext uri="{FF2B5EF4-FFF2-40B4-BE49-F238E27FC236}">
                <a16:creationId xmlns:a16="http://schemas.microsoft.com/office/drawing/2014/main" id="{DBAAD628-57DF-FA8B-7A36-D98A6F282003}"/>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622107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3923139658"/>
              </p:ext>
            </p:extLst>
          </p:nvPr>
        </p:nvGraphicFramePr>
        <p:xfrm>
          <a:off x="120073" y="219364"/>
          <a:ext cx="11933381" cy="5935220"/>
        </p:xfrm>
        <a:graphic>
          <a:graphicData uri="http://schemas.openxmlformats.org/drawingml/2006/table">
            <a:tbl>
              <a:tblPr firstRow="1" firstCol="1" bandRow="1">
                <a:tableStyleId>{B301B821-A1FF-4177-AEE7-76D212191A09}</a:tableStyleId>
              </a:tblPr>
              <a:tblGrid>
                <a:gridCol w="4101274">
                  <a:extLst>
                    <a:ext uri="{9D8B030D-6E8A-4147-A177-3AD203B41FA5}">
                      <a16:colId xmlns:a16="http://schemas.microsoft.com/office/drawing/2014/main" val="3802540832"/>
                    </a:ext>
                  </a:extLst>
                </a:gridCol>
                <a:gridCol w="2527884">
                  <a:extLst>
                    <a:ext uri="{9D8B030D-6E8A-4147-A177-3AD203B41FA5}">
                      <a16:colId xmlns:a16="http://schemas.microsoft.com/office/drawing/2014/main" val="2727064419"/>
                    </a:ext>
                  </a:extLst>
                </a:gridCol>
                <a:gridCol w="1949768">
                  <a:extLst>
                    <a:ext uri="{9D8B030D-6E8A-4147-A177-3AD203B41FA5}">
                      <a16:colId xmlns:a16="http://schemas.microsoft.com/office/drawing/2014/main" val="649657014"/>
                    </a:ext>
                  </a:extLst>
                </a:gridCol>
                <a:gridCol w="3354455">
                  <a:extLst>
                    <a:ext uri="{9D8B030D-6E8A-4147-A177-3AD203B41FA5}">
                      <a16:colId xmlns:a16="http://schemas.microsoft.com/office/drawing/2014/main" val="3124679994"/>
                    </a:ext>
                  </a:extLst>
                </a:gridCol>
              </a:tblGrid>
              <a:tr h="518443">
                <a:tc>
                  <a: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MHDO Report</a:t>
                      </a:r>
                    </a:p>
                  </a:txBody>
                  <a:tcPr marL="69179" marR="69179" marT="0" marB="0"/>
                </a:tc>
                <a:tc>
                  <a:txBody>
                    <a:bodyPr/>
                    <a:lstStyle/>
                    <a:p>
                      <a:pPr marL="0" marR="0">
                        <a:lnSpc>
                          <a:spcPct val="107000"/>
                        </a:lnSpc>
                        <a:spcBef>
                          <a:spcPts val="0"/>
                        </a:spcBef>
                        <a:spcAft>
                          <a:spcPts val="0"/>
                        </a:spcAft>
                      </a:pPr>
                      <a:r>
                        <a:rPr lang="en-US" sz="1800" dirty="0">
                          <a:effectLst/>
                        </a:rPr>
                        <a:t>Statute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Due 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Submit 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915502">
                <a:tc>
                  <a:txBody>
                    <a:bodyPr/>
                    <a:lstStyle/>
                    <a:p>
                      <a:pPr marL="0" marR="0">
                        <a:lnSpc>
                          <a:spcPct val="107000"/>
                        </a:lnSpc>
                        <a:spcBef>
                          <a:spcPts val="0"/>
                        </a:spcBef>
                        <a:spcAft>
                          <a:spcPts val="0"/>
                        </a:spcAft>
                      </a:pPr>
                      <a:r>
                        <a:rPr lang="en-US" sz="1600" b="0" dirty="0">
                          <a:effectLst/>
                        </a:rPr>
                        <a:t>Annual Prescription Drug Pricing Transparency </a:t>
                      </a:r>
                    </a:p>
                  </a:txBody>
                  <a:tcPr marL="69179" marR="69179" marT="0" marB="0"/>
                </a:tc>
                <a:tc>
                  <a:txBody>
                    <a:bodyPr/>
                    <a:lstStyle/>
                    <a:p>
                      <a:pPr marL="0" marR="0">
                        <a:lnSpc>
                          <a:spcPct val="107000"/>
                        </a:lnSpc>
                        <a:spcBef>
                          <a:spcPts val="0"/>
                        </a:spcBef>
                        <a:spcAft>
                          <a:spcPts val="0"/>
                        </a:spcAft>
                      </a:pPr>
                      <a:r>
                        <a:rPr lang="en-US" sz="1600" dirty="0">
                          <a:effectLst/>
                        </a:rPr>
                        <a:t>PL 2020, Chapter 470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strike="noStrike" baseline="0" dirty="0">
                          <a:effectLst/>
                        </a:rPr>
                        <a:t>January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Joint Standing Committee on Health Coverage, Insurance and Financial Services (HCIFS)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4236288795"/>
                  </a:ext>
                </a:extLst>
              </a:tr>
              <a:tr h="1182255">
                <a:tc>
                  <a:txBody>
                    <a:bodyPr/>
                    <a:lstStyle/>
                    <a:p>
                      <a:pPr marL="0" marR="0">
                        <a:lnSpc>
                          <a:spcPct val="107000"/>
                        </a:lnSpc>
                        <a:spcBef>
                          <a:spcPts val="0"/>
                        </a:spcBef>
                        <a:spcAft>
                          <a:spcPts val="0"/>
                        </a:spcAft>
                      </a:pPr>
                      <a:r>
                        <a:rPr lang="en-US" sz="1600" b="0" dirty="0">
                          <a:effectLst/>
                        </a:rPr>
                        <a:t>Top 25 most frequently prescribed drugs in the State, costliest and highest year-over-year increases</a:t>
                      </a:r>
                    </a:p>
                    <a:p>
                      <a:pPr marL="0" marR="0">
                        <a:lnSpc>
                          <a:spcPct val="107000"/>
                        </a:lnSpc>
                        <a:spcBef>
                          <a:spcPts val="0"/>
                        </a:spcBef>
                        <a:spcAft>
                          <a:spcPts val="0"/>
                        </a:spcAft>
                      </a:pPr>
                      <a:r>
                        <a:rPr lang="en-US" sz="1600" dirty="0">
                          <a:effectLst/>
                        </a:rPr>
                        <a:t>Interactive Report included in CM 13.0 Release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PL 2017, Chapter 406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2025 </a:t>
                      </a:r>
                    </a:p>
                  </a:txBody>
                  <a:tcPr marL="69179" marR="69179" marT="0" marB="0"/>
                </a:tc>
                <a:tc>
                  <a:txBody>
                    <a:bodyPr/>
                    <a:lstStyle/>
                    <a:p>
                      <a:pPr marL="0" marR="0">
                        <a:lnSpc>
                          <a:spcPct val="107000"/>
                        </a:lnSpc>
                        <a:spcBef>
                          <a:spcPts val="0"/>
                        </a:spcBef>
                        <a:spcAft>
                          <a:spcPts val="0"/>
                        </a:spcAft>
                      </a:pPr>
                      <a:r>
                        <a:rPr lang="en-US" sz="1600" dirty="0">
                          <a:effectLst/>
                        </a:rPr>
                        <a:t>HCIFS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743943">
                <a:tc>
                  <a:txBody>
                    <a:bodyPr/>
                    <a:lstStyle/>
                    <a:p>
                      <a:pPr marL="0" marR="0">
                        <a:lnSpc>
                          <a:spcPct val="107000"/>
                        </a:lnSpc>
                        <a:spcBef>
                          <a:spcPts val="0"/>
                        </a:spcBef>
                        <a:spcAft>
                          <a:spcPts val="0"/>
                        </a:spcAft>
                      </a:pPr>
                      <a:r>
                        <a:rPr lang="en-US" sz="1600" b="0" dirty="0">
                          <a:effectLst/>
                        </a:rPr>
                        <a:t>Cost and Quality Data by procedure, provider and payer</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2009, Chapter 613</a:t>
                      </a:r>
                    </a:p>
                  </a:txBody>
                  <a:tcPr marL="69179" marR="69179" marT="0" marB="0"/>
                </a:tc>
                <a:tc>
                  <a:txBody>
                    <a:bodyPr/>
                    <a:lstStyle/>
                    <a:p>
                      <a:pPr marL="0" marR="0">
                        <a:lnSpc>
                          <a:spcPct val="107000"/>
                        </a:lnSpc>
                        <a:spcBef>
                          <a:spcPts val="0"/>
                        </a:spcBef>
                        <a:spcAft>
                          <a:spcPts val="0"/>
                        </a:spcAft>
                      </a:pPr>
                      <a:r>
                        <a:rPr lang="en-US" sz="1600" dirty="0">
                          <a:effectLst/>
                        </a:rPr>
                        <a:t>January 2025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Interactive Website-CompareMaine V. 13.0</a:t>
                      </a:r>
                    </a:p>
                  </a:txBody>
                  <a:tcPr marL="69179" marR="69179" marT="0" marB="0"/>
                </a:tc>
                <a:extLst>
                  <a:ext uri="{0D108BD9-81ED-4DB2-BD59-A6C34878D82A}">
                    <a16:rowId xmlns:a16="http://schemas.microsoft.com/office/drawing/2014/main" val="1206948873"/>
                  </a:ext>
                </a:extLst>
              </a:tr>
              <a:tr h="8904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International Referenced Rate Pricing for Prescription Drugs</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Online Report</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PL 2021, Chapter 606</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2024</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txBody>
                  <a:tcPr marL="69179" marR="69179" marT="0" marB="0"/>
                </a:tc>
                <a:extLst>
                  <a:ext uri="{0D108BD9-81ED-4DB2-BD59-A6C34878D82A}">
                    <a16:rowId xmlns:a16="http://schemas.microsoft.com/office/drawing/2014/main" val="119969660"/>
                  </a:ext>
                </a:extLst>
              </a:tr>
              <a:tr h="914868">
                <a:tc>
                  <a:txBody>
                    <a:bodyPr/>
                    <a:lstStyle/>
                    <a:p>
                      <a:pPr marL="0" marR="0">
                        <a:lnSpc>
                          <a:spcPct val="107000"/>
                        </a:lnSpc>
                        <a:spcBef>
                          <a:spcPts val="0"/>
                        </a:spcBef>
                        <a:spcAft>
                          <a:spcPts val="0"/>
                        </a:spcAft>
                      </a:pPr>
                      <a:r>
                        <a:rPr lang="en-US" sz="1600" b="0" dirty="0">
                          <a:effectLst/>
                        </a:rPr>
                        <a:t>Annual Primary Care Spending </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2019, Chapter 244</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2025</a:t>
                      </a:r>
                    </a:p>
                  </a:txBody>
                  <a:tcPr marL="69179" marR="6917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rPr>
                        <a:t>HCIFS &amp; the Commissioner of DHHS</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991903168"/>
                  </a:ext>
                </a:extLst>
              </a:tr>
              <a:tr h="769784">
                <a:tc>
                  <a:txBody>
                    <a:bodyPr/>
                    <a:lstStyle/>
                    <a:p>
                      <a:pPr marL="0" marR="0">
                        <a:lnSpc>
                          <a:spcPct val="107000"/>
                        </a:lnSpc>
                        <a:spcBef>
                          <a:spcPts val="0"/>
                        </a:spcBef>
                        <a:spcAft>
                          <a:spcPts val="0"/>
                        </a:spcAft>
                      </a:pPr>
                      <a:r>
                        <a:rPr lang="en-US" sz="1600" b="0" dirty="0">
                          <a:effectLst/>
                        </a:rPr>
                        <a:t>Behavioral Health Care Spending</a:t>
                      </a:r>
                    </a:p>
                  </a:txBody>
                  <a:tcPr marL="69179" marR="69179" marT="0" marB="0"/>
                </a:tc>
                <a:tc>
                  <a:txBody>
                    <a:bodyPr/>
                    <a:lstStyle/>
                    <a:p>
                      <a:pPr marL="0" marR="0">
                        <a:lnSpc>
                          <a:spcPct val="107000"/>
                        </a:lnSpc>
                        <a:spcBef>
                          <a:spcPts val="0"/>
                        </a:spcBef>
                        <a:spcAft>
                          <a:spcPts val="0"/>
                        </a:spcAft>
                      </a:pPr>
                      <a:r>
                        <a:rPr lang="en-US" sz="1600" dirty="0">
                          <a:effectLst/>
                        </a:rPr>
                        <a:t>PL 2021, Chapter 603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strike="noStrike" baseline="0" dirty="0">
                          <a:effectLst/>
                        </a:rPr>
                        <a:t>January 2025</a:t>
                      </a:r>
                      <a:endParaRPr lang="en-US" sz="1600" strike="noStrike"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rPr>
                        <a:t>HCIFS &amp; the Commissioner of DHHS</a:t>
                      </a:r>
                    </a:p>
                  </a:txBody>
                  <a:tcPr marL="69179" marR="69179" marT="0" marB="0"/>
                </a:tc>
                <a:extLst>
                  <a:ext uri="{0D108BD9-81ED-4DB2-BD59-A6C34878D82A}">
                    <a16:rowId xmlns:a16="http://schemas.microsoft.com/office/drawing/2014/main" val="4012681446"/>
                  </a:ext>
                </a:extLst>
              </a:tr>
            </a:tbl>
          </a:graphicData>
        </a:graphic>
      </p:graphicFrame>
      <p:sp>
        <p:nvSpPr>
          <p:cNvPr id="4" name="Footer Placeholder 3">
            <a:extLst>
              <a:ext uri="{FF2B5EF4-FFF2-40B4-BE49-F238E27FC236}">
                <a16:creationId xmlns:a16="http://schemas.microsoft.com/office/drawing/2014/main" id="{EC825DC5-FB5C-492D-A3E6-872DC7C7197A}"/>
              </a:ext>
            </a:extLst>
          </p:cNvPr>
          <p:cNvSpPr>
            <a:spLocks noGrp="1"/>
          </p:cNvSpPr>
          <p:nvPr>
            <p:ph type="ftr" sz="quarter" idx="11"/>
          </p:nvPr>
        </p:nvSpPr>
        <p:spPr>
          <a:xfrm>
            <a:off x="3684596" y="6396048"/>
            <a:ext cx="4822804" cy="750681"/>
          </a:xfrm>
        </p:spPr>
        <p:txBody>
          <a:bodyPr/>
          <a:lstStyle/>
          <a:p>
            <a:r>
              <a:rPr lang="en-US" dirty="0"/>
              <a:t>MHDO Board Meeting November 7, 2024</a:t>
            </a:r>
          </a:p>
        </p:txBody>
      </p:sp>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94714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7770-A74A-44F3-819C-AB87AC9AECAC}"/>
              </a:ext>
            </a:extLst>
          </p:cNvPr>
          <p:cNvSpPr>
            <a:spLocks noGrp="1"/>
          </p:cNvSpPr>
          <p:nvPr>
            <p:ph type="title"/>
          </p:nvPr>
        </p:nvSpPr>
        <p:spPr/>
        <p:txBody>
          <a:bodyPr>
            <a:normAutofit/>
          </a:bodyPr>
          <a:lstStyle/>
          <a:p>
            <a:r>
              <a:rPr lang="en-US" sz="4400" b="1" dirty="0"/>
              <a:t>Reports Due to Legislature &amp; Timelines</a:t>
            </a:r>
          </a:p>
        </p:txBody>
      </p:sp>
      <p:graphicFrame>
        <p:nvGraphicFramePr>
          <p:cNvPr id="6" name="Content Placeholder 5">
            <a:extLst>
              <a:ext uri="{FF2B5EF4-FFF2-40B4-BE49-F238E27FC236}">
                <a16:creationId xmlns:a16="http://schemas.microsoft.com/office/drawing/2014/main" id="{52206DAC-E86F-4221-B532-409F72575741}"/>
              </a:ext>
            </a:extLst>
          </p:cNvPr>
          <p:cNvGraphicFramePr>
            <a:graphicFrameLocks noGrp="1"/>
          </p:cNvGraphicFramePr>
          <p:nvPr>
            <p:ph idx="1"/>
            <p:extLst>
              <p:ext uri="{D42A27DB-BD31-4B8C-83A1-F6EECF244321}">
                <p14:modId xmlns:p14="http://schemas.microsoft.com/office/powerpoint/2010/main" val="1979721814"/>
              </p:ext>
            </p:extLst>
          </p:nvPr>
        </p:nvGraphicFramePr>
        <p:xfrm>
          <a:off x="118340" y="457200"/>
          <a:ext cx="11955319" cy="8625633"/>
        </p:xfrm>
        <a:graphic>
          <a:graphicData uri="http://schemas.openxmlformats.org/drawingml/2006/table">
            <a:tbl>
              <a:tblPr firstRow="1" firstCol="1" bandRow="1">
                <a:tableStyleId>{B301B821-A1FF-4177-AEE7-76D212191A09}</a:tableStyleId>
              </a:tblPr>
              <a:tblGrid>
                <a:gridCol w="4222485">
                  <a:extLst>
                    <a:ext uri="{9D8B030D-6E8A-4147-A177-3AD203B41FA5}">
                      <a16:colId xmlns:a16="http://schemas.microsoft.com/office/drawing/2014/main" val="3802540832"/>
                    </a:ext>
                  </a:extLst>
                </a:gridCol>
                <a:gridCol w="2495843">
                  <a:extLst>
                    <a:ext uri="{9D8B030D-6E8A-4147-A177-3AD203B41FA5}">
                      <a16:colId xmlns:a16="http://schemas.microsoft.com/office/drawing/2014/main" val="2727064419"/>
                    </a:ext>
                  </a:extLst>
                </a:gridCol>
                <a:gridCol w="1925054">
                  <a:extLst>
                    <a:ext uri="{9D8B030D-6E8A-4147-A177-3AD203B41FA5}">
                      <a16:colId xmlns:a16="http://schemas.microsoft.com/office/drawing/2014/main" val="649657014"/>
                    </a:ext>
                  </a:extLst>
                </a:gridCol>
                <a:gridCol w="3311937">
                  <a:extLst>
                    <a:ext uri="{9D8B030D-6E8A-4147-A177-3AD203B41FA5}">
                      <a16:colId xmlns:a16="http://schemas.microsoft.com/office/drawing/2014/main" val="3124679994"/>
                    </a:ext>
                  </a:extLst>
                </a:gridCol>
              </a:tblGrid>
              <a:tr h="530280">
                <a:tc>
                  <a:txBody>
                    <a:bodyPr/>
                    <a:lstStyle/>
                    <a:p>
                      <a:pPr marL="0" marR="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MHDO Report</a:t>
                      </a:r>
                    </a:p>
                  </a:txBody>
                  <a:tcPr marL="69179" marR="69179" marT="0" marB="0"/>
                </a:tc>
                <a:tc>
                  <a:txBody>
                    <a:bodyPr/>
                    <a:lstStyle/>
                    <a:p>
                      <a:pPr marL="0" marR="0">
                        <a:lnSpc>
                          <a:spcPct val="107000"/>
                        </a:lnSpc>
                        <a:spcBef>
                          <a:spcPts val="0"/>
                        </a:spcBef>
                        <a:spcAft>
                          <a:spcPts val="0"/>
                        </a:spcAft>
                      </a:pPr>
                      <a:r>
                        <a:rPr lang="en-US" sz="1800" dirty="0">
                          <a:effectLst/>
                        </a:rPr>
                        <a:t>Statute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Due Date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800" dirty="0">
                          <a:effectLst/>
                        </a:rPr>
                        <a:t>Submit to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730774420"/>
                  </a:ext>
                </a:extLst>
              </a:tr>
              <a:tr h="53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1. Annual report on Payments for Facility Fees made by Payors; </a:t>
                      </a:r>
                    </a:p>
                    <a:p>
                      <a:r>
                        <a:rPr lang="en-US" sz="1800" b="1" kern="1200" dirty="0">
                          <a:solidFill>
                            <a:schemeClr val="dk1"/>
                          </a:solidFill>
                          <a:effectLst/>
                          <a:latin typeface="+mn-lt"/>
                          <a:ea typeface="+mn-ea"/>
                          <a:cs typeface="+mn-cs"/>
                        </a:rPr>
                        <a:t>2. The organization shall produce and post on its publicly accessible website information designed to educate the public about facility fees and under what circumstances depending on payor and type of service a facility fee may be charged….</a:t>
                      </a:r>
                    </a:p>
                    <a:p>
                      <a:r>
                        <a:rPr lang="en-US" sz="1800" b="1" kern="1200" dirty="0">
                          <a:solidFill>
                            <a:schemeClr val="dk1"/>
                          </a:solidFill>
                          <a:effectLst/>
                          <a:latin typeface="+mn-lt"/>
                          <a:ea typeface="+mn-ea"/>
                          <a:cs typeface="+mn-cs"/>
                        </a:rPr>
                        <a:t>3. Letter from HCIFS Chairs</a:t>
                      </a:r>
                    </a:p>
                    <a:p>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  PL 2023, Chapter 410</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January 1, 2025</a:t>
                      </a:r>
                    </a:p>
                  </a:txBody>
                  <a:tcPr marL="69179" marR="69179" marT="0" marB="0"/>
                </a:tc>
                <a:tc>
                  <a:txBody>
                    <a:bodyPr/>
                    <a:lstStyle/>
                    <a:p>
                      <a:pPr marL="0" marR="0">
                        <a:lnSpc>
                          <a:spcPct val="100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and the Office of Affordable Health Care</a:t>
                      </a:r>
                    </a:p>
                  </a:txBody>
                  <a:tcPr marL="69179" marR="69179" marT="0" marB="0"/>
                </a:tc>
                <a:extLst>
                  <a:ext uri="{0D108BD9-81ED-4DB2-BD59-A6C34878D82A}">
                    <a16:rowId xmlns:a16="http://schemas.microsoft.com/office/drawing/2014/main" val="4236288795"/>
                  </a:ext>
                </a:extLst>
              </a:tr>
              <a:tr h="1943363">
                <a:tc>
                  <a:txBody>
                    <a:bodyPr/>
                    <a:lstStyle/>
                    <a:p>
                      <a:pPr marL="0" marR="0">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Annual Report on 340B Prescription Drug Program-assumes reporting to MHDO algins with the hospital's fiscal year, October is the first month for hospitals to submit FY2024 financial data.  In the interim, link to new page on MHDO website </a:t>
                      </a:r>
                      <a:r>
                        <a:rPr lang="en-US" sz="1600" b="0" dirty="0">
                          <a:effectLst/>
                          <a:latin typeface="Calibri" panose="020F0502020204030204" pitchFamily="34" charset="0"/>
                          <a:ea typeface="Calibri" panose="020F0502020204030204" pitchFamily="34" charset="0"/>
                          <a:cs typeface="Times New Roman" panose="02020603050405020304" pitchFamily="18" charset="0"/>
                          <a:hlinkClick r:id="rId2"/>
                        </a:rPr>
                        <a:t>https://mhdo.maine.gov/340B_hospitals.htm</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PL 2023, Chapter 276</a:t>
                      </a:r>
                    </a:p>
                  </a:txBody>
                  <a:tcPr marL="69179" marR="69179" marT="0" marB="0"/>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Nov/Dec of 2025</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Times New Roman" panose="02020603050405020304" pitchFamily="18" charset="0"/>
                        </a:rPr>
                        <a:t>HCIFS, Office of Affordable Health Care and the Maine Prescription Drug Affordability Board</a:t>
                      </a:r>
                    </a:p>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3302140315"/>
                  </a:ext>
                </a:extLst>
              </a:tr>
              <a:tr h="3225910">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dirty="0">
                          <a:effectLst/>
                          <a:ea typeface="Times New Roman" panose="02020603050405020304" pitchFamily="18" charset="0"/>
                          <a:cs typeface="Times New Roman" panose="02020603050405020304" pitchFamily="18" charset="0"/>
                        </a:rPr>
                        <a:t>Other Reporting:</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ea typeface="Times New Roman" panose="02020603050405020304" pitchFamily="18" charset="0"/>
                          <a:cs typeface="Times New Roman" panose="02020603050405020304" pitchFamily="18" charset="0"/>
                        </a:rPr>
                        <a:t>2023 Standardized Annual Hospital Financial Report (three-part report)- posted to MHDO website </a:t>
                      </a:r>
                      <a:r>
                        <a:rPr lang="en-US" sz="1600" b="1" dirty="0">
                          <a:effectLst/>
                          <a:ea typeface="Times New Roman" panose="02020603050405020304" pitchFamily="18" charset="0"/>
                          <a:cs typeface="Times New Roman" panose="02020603050405020304" pitchFamily="18" charset="0"/>
                        </a:rPr>
                        <a:t>December 2024</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Health Care Expenditures in Maine-Baseline Report and Dashboards released in January 2023</a:t>
                      </a: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Calibri" panose="020F0502020204030204" pitchFamily="34" charset="0"/>
                          <a:ea typeface="Calibri" panose="020F0502020204030204" pitchFamily="34" charset="0"/>
                          <a:cs typeface="Times New Roman" panose="02020603050405020304" pitchFamily="18" charset="0"/>
                        </a:rPr>
                        <a:t>Currently updating the dashboards with one additional year of data (2022) and refinements in methodology-New title of dashboard reports-Health Care Spending in Maine 2017-2022-plan to post to MHDO website </a:t>
                      </a:r>
                      <a:r>
                        <a:rPr lang="en-US" sz="1600" b="1" dirty="0">
                          <a:effectLst/>
                          <a:latin typeface="Calibri" panose="020F0502020204030204" pitchFamily="34" charset="0"/>
                          <a:ea typeface="Calibri" panose="020F0502020204030204" pitchFamily="34" charset="0"/>
                          <a:cs typeface="Times New Roman" panose="02020603050405020304" pitchFamily="18" charset="0"/>
                        </a:rPr>
                        <a:t>by end of November 2024</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r>
                        <a:rPr lang="en-US" sz="1600" b="0" dirty="0">
                          <a:effectLst/>
                          <a:latin typeface="+mn-lt"/>
                          <a:ea typeface="Times New Roman" panose="02020603050405020304" pitchFamily="18" charset="0"/>
                          <a:cs typeface="Times New Roman" panose="02020603050405020304" pitchFamily="18" charset="0"/>
                        </a:rPr>
                        <a:t>New dashboards for the </a:t>
                      </a:r>
                      <a:r>
                        <a:rPr lang="en-US" sz="1600" b="0" kern="1200" dirty="0">
                          <a:solidFill>
                            <a:schemeClr val="dk1"/>
                          </a:solidFill>
                          <a:effectLst/>
                          <a:latin typeface="+mn-lt"/>
                          <a:ea typeface="+mn-ea"/>
                          <a:cs typeface="+mn-cs"/>
                        </a:rPr>
                        <a:t>Office of Affordable Health Care (OAHC),  </a:t>
                      </a:r>
                      <a:r>
                        <a:rPr lang="en-US" sz="1600" b="0" i="1" kern="1200" dirty="0">
                          <a:solidFill>
                            <a:schemeClr val="dk1"/>
                          </a:solidFill>
                          <a:effectLst/>
                          <a:latin typeface="+mn-lt"/>
                          <a:ea typeface="+mn-ea"/>
                          <a:cs typeface="+mn-cs"/>
                        </a:rPr>
                        <a:t>Hospital Services Payments and Utilization, which </a:t>
                      </a:r>
                      <a:r>
                        <a:rPr lang="en-US" sz="1600" b="0" kern="1200" dirty="0">
                          <a:solidFill>
                            <a:schemeClr val="dk1"/>
                          </a:solidFill>
                          <a:effectLst/>
                          <a:latin typeface="+mn-lt"/>
                          <a:ea typeface="+mn-ea"/>
                          <a:cs typeface="+mn-cs"/>
                        </a:rPr>
                        <a:t>builds off the </a:t>
                      </a:r>
                      <a:r>
                        <a:rPr lang="en-US" sz="1600" b="0" i="1" kern="1200" dirty="0">
                          <a:solidFill>
                            <a:schemeClr val="dk1"/>
                          </a:solidFill>
                          <a:effectLst/>
                          <a:latin typeface="+mn-lt"/>
                          <a:ea typeface="+mn-ea"/>
                          <a:cs typeface="+mn-cs"/>
                        </a:rPr>
                        <a:t>Health Care Expenditures in Maine Dashboards </a:t>
                      </a:r>
                      <a:r>
                        <a:rPr lang="en-US" sz="1600" b="0" kern="1200" dirty="0">
                          <a:solidFill>
                            <a:schemeClr val="dk1"/>
                          </a:solidFill>
                          <a:effectLst/>
                          <a:latin typeface="+mn-lt"/>
                          <a:ea typeface="+mn-ea"/>
                          <a:cs typeface="+mn-cs"/>
                        </a:rPr>
                        <a:t>and presents aggregated information on payments and utilization for 36 hospitals in the state of Maine, can be found here:</a:t>
                      </a:r>
                      <a:r>
                        <a:rPr lang="en-US" sz="1600" b="0" dirty="0">
                          <a:effectLst/>
                          <a:ea typeface="Times New Roman" panose="02020603050405020304" pitchFamily="18" charset="0"/>
                          <a:cs typeface="Times New Roman" panose="02020603050405020304" pitchFamily="18" charset="0"/>
                        </a:rPr>
                        <a:t>  </a:t>
                      </a:r>
                      <a:r>
                        <a:rPr lang="en-US" sz="1600" b="0" dirty="0">
                          <a:effectLst/>
                          <a:ea typeface="Times New Roman" panose="02020603050405020304" pitchFamily="18" charset="0"/>
                          <a:cs typeface="Times New Roman" panose="02020603050405020304" pitchFamily="18" charset="0"/>
                          <a:hlinkClick r:id="rId3"/>
                        </a:rPr>
                        <a:t>https://www.maine.gov/oahc/hospital-payments-utilization-dashboards</a:t>
                      </a:r>
                      <a:endParaRPr lang="en-US" sz="1600" b="0" dirty="0">
                        <a:effectLst/>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endParaRPr lang="en-US" sz="1600" b="0" dirty="0">
                        <a:effectLst/>
                        <a:ea typeface="Times New Roman" panose="02020603050405020304" pitchFamily="18"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9179" marR="69179" marT="0" marB="0"/>
                </a:tc>
                <a:extLst>
                  <a:ext uri="{0D108BD9-81ED-4DB2-BD59-A6C34878D82A}">
                    <a16:rowId xmlns:a16="http://schemas.microsoft.com/office/drawing/2014/main" val="1753353753"/>
                  </a:ext>
                </a:extLst>
              </a:tr>
            </a:tbl>
          </a:graphicData>
        </a:graphic>
      </p:graphicFrame>
      <p:sp>
        <p:nvSpPr>
          <p:cNvPr id="5" name="Slide Number Placeholder 4">
            <a:extLst>
              <a:ext uri="{FF2B5EF4-FFF2-40B4-BE49-F238E27FC236}">
                <a16:creationId xmlns:a16="http://schemas.microsoft.com/office/drawing/2014/main" id="{36D2C6BD-C51C-4CDE-BF68-8791C1640F53}"/>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
        <p:nvSpPr>
          <p:cNvPr id="7" name="Rectangle 1">
            <a:extLst>
              <a:ext uri="{FF2B5EF4-FFF2-40B4-BE49-F238E27FC236}">
                <a16:creationId xmlns:a16="http://schemas.microsoft.com/office/drawing/2014/main" id="{D467072D-7E2B-45C1-96CD-312D43C1A6B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697238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2B617-9AD6-D0C9-BF2E-5116D7B16677}"/>
              </a:ext>
            </a:extLst>
          </p:cNvPr>
          <p:cNvSpPr>
            <a:spLocks noGrp="1"/>
          </p:cNvSpPr>
          <p:nvPr>
            <p:ph type="title"/>
          </p:nvPr>
        </p:nvSpPr>
        <p:spPr/>
        <p:txBody>
          <a:bodyPr/>
          <a:lstStyle/>
          <a:p>
            <a:r>
              <a:rPr lang="en-US" dirty="0"/>
              <a:t>Annual Facility Fee Report and Other Requirements</a:t>
            </a:r>
          </a:p>
        </p:txBody>
      </p:sp>
      <p:sp>
        <p:nvSpPr>
          <p:cNvPr id="3" name="Content Placeholder 2">
            <a:extLst>
              <a:ext uri="{FF2B5EF4-FFF2-40B4-BE49-F238E27FC236}">
                <a16:creationId xmlns:a16="http://schemas.microsoft.com/office/drawing/2014/main" id="{8B10D968-051B-3B2F-E8C9-09C8F7D5A0C9}"/>
              </a:ext>
            </a:extLst>
          </p:cNvPr>
          <p:cNvSpPr>
            <a:spLocks noGrp="1"/>
          </p:cNvSpPr>
          <p:nvPr>
            <p:ph idx="1"/>
          </p:nvPr>
        </p:nvSpPr>
        <p:spPr/>
        <p:txBody>
          <a:bodyPr/>
          <a:lstStyle/>
          <a:p>
            <a:pPr marL="0" marR="0">
              <a:spcBef>
                <a:spcPts val="0"/>
              </a:spcBef>
              <a:spcAft>
                <a:spcPts val="0"/>
              </a:spcAft>
            </a:pPr>
            <a:r>
              <a:rPr lang="en-US" sz="2000" b="1" dirty="0">
                <a:effectLst/>
                <a:latin typeface="Calibri" panose="020F0502020204030204" pitchFamily="34" charset="0"/>
                <a:ea typeface="Calibri" panose="020F0502020204030204" pitchFamily="34" charset="0"/>
              </a:rPr>
              <a:t>Title 22, Ch. 1683, section 8712 2-A.</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rPr>
              <a:t>F</a:t>
            </a:r>
            <a:r>
              <a:rPr lang="en-US" sz="1800" b="1" dirty="0">
                <a:effectLst/>
                <a:latin typeface="Calibri" panose="020F0502020204030204" pitchFamily="34" charset="0"/>
                <a:ea typeface="Calibri" panose="020F0502020204030204" pitchFamily="34" charset="0"/>
              </a:rPr>
              <a:t>acility fees charged by health care providers.</a:t>
            </a:r>
            <a:r>
              <a:rPr lang="en-US" sz="1800" dirty="0">
                <a:effectLst/>
                <a:latin typeface="Calibri" panose="020F0502020204030204" pitchFamily="34" charset="0"/>
                <a:ea typeface="Calibri" panose="020F0502020204030204" pitchFamily="34" charset="0"/>
              </a:rPr>
              <a:t>  By January 1, 2024, and annually thereafter, the organization shall produce and post on its publicly accessible website a report on the payments for facility fees made by payors to the extent that payment information is already reported to the organization. The organization shall submit the report required by this subsection to the Office of Affordable Health Care established in Title 5,section 3122 and the joint standing committee of the Legislature having jurisdiction over health data reporting and health insurance matters. The joint standing committee may report out legislation based on the report to a first regular or second regular session of the Legislature, depending on the year in which the report is submitted. </a:t>
            </a:r>
            <a:r>
              <a:rPr lang="en-US" sz="1800" dirty="0">
                <a:effectLst/>
                <a:highlight>
                  <a:srgbClr val="00FF00"/>
                </a:highlight>
                <a:latin typeface="Calibri" panose="020F0502020204030204" pitchFamily="34" charset="0"/>
                <a:ea typeface="Calibri" panose="020F0502020204030204" pitchFamily="34" charset="0"/>
              </a:rPr>
              <a:t>The organization shall produce and post on its publicly accessible website information designed to educate the public about facility fees and under what circumstances depending on payor and type of service a facility fee may be charged. </a:t>
            </a:r>
          </a:p>
          <a:p>
            <a:pPr marL="0" marR="0" indent="0">
              <a:spcBef>
                <a:spcPts val="0"/>
              </a:spcBef>
              <a:spcAft>
                <a:spcPts val="0"/>
              </a:spcAft>
              <a:buNone/>
            </a:pPr>
            <a:endParaRPr lang="en-US" sz="1800" dirty="0">
              <a:highlight>
                <a:srgbClr val="00FF00"/>
              </a:highlight>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a:effectLst/>
                <a:highlight>
                  <a:srgbClr val="00FF00"/>
                </a:highlight>
                <a:latin typeface="Calibri" panose="020F0502020204030204" pitchFamily="34" charset="0"/>
                <a:ea typeface="Calibri" panose="020F0502020204030204" pitchFamily="34" charset="0"/>
              </a:rPr>
              <a:t>For the purposes of this subsection, unless the context otherwise indicates, the following terms have the following meanings.</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26DA9FFF-485C-679B-3F34-B32F060F82DB}"/>
              </a:ext>
            </a:extLst>
          </p:cNvPr>
          <p:cNvSpPr>
            <a:spLocks noGrp="1"/>
          </p:cNvSpPr>
          <p:nvPr>
            <p:ph type="ftr" sz="quarter" idx="11"/>
          </p:nvPr>
        </p:nvSpPr>
        <p:spPr/>
        <p:txBody>
          <a:bodyPr/>
          <a:lstStyle/>
          <a:p>
            <a:r>
              <a:rPr lang="en-US" dirty="0"/>
              <a:t>MHDO Board Meeting November 7, 2024</a:t>
            </a:r>
          </a:p>
        </p:txBody>
      </p:sp>
      <p:sp>
        <p:nvSpPr>
          <p:cNvPr id="5" name="Slide Number Placeholder 4">
            <a:extLst>
              <a:ext uri="{FF2B5EF4-FFF2-40B4-BE49-F238E27FC236}">
                <a16:creationId xmlns:a16="http://schemas.microsoft.com/office/drawing/2014/main" id="{43D9041E-84EB-2445-D367-9F567A2D1847}"/>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32051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A4E8A-EF91-94EE-E99D-7C788C0AA5AC}"/>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A7FD1C54-05B8-7377-1B91-BEEFEE3EDEC6}"/>
              </a:ext>
            </a:extLst>
          </p:cNvPr>
          <p:cNvSpPr>
            <a:spLocks noGrp="1"/>
          </p:cNvSpPr>
          <p:nvPr>
            <p:ph idx="1"/>
          </p:nvPr>
        </p:nvSpPr>
        <p:spPr/>
        <p:txBody>
          <a:bodyPr>
            <a:normAutofit fontScale="92500" lnSpcReduction="20000"/>
          </a:bodyPr>
          <a:lstStyle/>
          <a:p>
            <a:pPr marL="0" marR="0" indent="0">
              <a:spcBef>
                <a:spcPts val="0"/>
              </a:spcBef>
              <a:spcAft>
                <a:spcPts val="0"/>
              </a:spcAft>
              <a:buNone/>
            </a:pPr>
            <a:endParaRPr lang="en-US" sz="30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3000" dirty="0">
                <a:effectLst/>
                <a:latin typeface="Calibri" panose="020F0502020204030204" pitchFamily="34" charset="0"/>
                <a:ea typeface="Calibri" panose="020F0502020204030204" pitchFamily="34" charset="0"/>
              </a:rPr>
              <a:t>For the purposes of this subsection, unless the context otherwise indicates, the following terms have the following meanings.</a:t>
            </a:r>
          </a:p>
          <a:p>
            <a:endParaRPr lang="en-US" sz="3000" dirty="0"/>
          </a:p>
          <a:p>
            <a:pPr marL="0" indent="0">
              <a:buNone/>
            </a:pPr>
            <a:r>
              <a:rPr lang="en-US" sz="3000" dirty="0"/>
              <a:t>A. "Facility fee" means any fee charged or billed by a health care provider for outpatient services provided in a hospital-based facility or freestanding emergency facility that is intended to compensate the health care provider for the operational expenses of the health care provider, separate and distinct from a professional fee, and charged or billed regardless of how a health care service is provided.</a:t>
            </a:r>
          </a:p>
        </p:txBody>
      </p:sp>
      <p:sp>
        <p:nvSpPr>
          <p:cNvPr id="4" name="Footer Placeholder 3">
            <a:extLst>
              <a:ext uri="{FF2B5EF4-FFF2-40B4-BE49-F238E27FC236}">
                <a16:creationId xmlns:a16="http://schemas.microsoft.com/office/drawing/2014/main" id="{DEBAC89E-AF01-6406-7D46-A3CE6DDEA9F8}"/>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7CDFBCDB-7C10-CCB7-D0A7-572B2435BA48}"/>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189551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7034E-AC0B-2A55-0F32-09ABFB2B2348}"/>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051DC130-54B9-A0E9-1A6D-EB707DCD1C35}"/>
              </a:ext>
            </a:extLst>
          </p:cNvPr>
          <p:cNvSpPr>
            <a:spLocks noGrp="1"/>
          </p:cNvSpPr>
          <p:nvPr>
            <p:ph idx="1"/>
          </p:nvPr>
        </p:nvSpPr>
        <p:spPr/>
        <p:txBody>
          <a:bodyPr>
            <a:normAutofit/>
          </a:bodyPr>
          <a:lstStyle/>
          <a:p>
            <a:r>
              <a:rPr lang="en-US" sz="2800" dirty="0"/>
              <a:t>B. "Health care provider" means a person, whether for profit or nonprofit, that furnishes bills or is paid for health care service delivery in the normal course of business. "Health care provider" includes, but is not limited to, a health system, hospital, hospital-based facility, freestanding emergency facility or urgent care clinic.</a:t>
            </a:r>
          </a:p>
        </p:txBody>
      </p:sp>
      <p:sp>
        <p:nvSpPr>
          <p:cNvPr id="4" name="Footer Placeholder 3">
            <a:extLst>
              <a:ext uri="{FF2B5EF4-FFF2-40B4-BE49-F238E27FC236}">
                <a16:creationId xmlns:a16="http://schemas.microsoft.com/office/drawing/2014/main" id="{E6F10C3C-DE20-D09A-F48B-BA80B32A9FC1}"/>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4AB2B8BB-1D37-8F45-437D-D70830E78289}"/>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1174687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91368-5049-36D3-7385-766DA94FD873}"/>
              </a:ext>
            </a:extLst>
          </p:cNvPr>
          <p:cNvSpPr>
            <a:spLocks noGrp="1"/>
          </p:cNvSpPr>
          <p:nvPr>
            <p:ph type="title"/>
          </p:nvPr>
        </p:nvSpPr>
        <p:spPr/>
        <p:txBody>
          <a:bodyPr/>
          <a:lstStyle/>
          <a:p>
            <a:r>
              <a:rPr lang="en-US" dirty="0"/>
              <a:t>HCIFS Request</a:t>
            </a:r>
          </a:p>
        </p:txBody>
      </p:sp>
      <p:pic>
        <p:nvPicPr>
          <p:cNvPr id="7" name="Content Placeholder 6">
            <a:extLst>
              <a:ext uri="{FF2B5EF4-FFF2-40B4-BE49-F238E27FC236}">
                <a16:creationId xmlns:a16="http://schemas.microsoft.com/office/drawing/2014/main" id="{DA099262-63BA-F516-DB74-8D3705996A03}"/>
              </a:ext>
            </a:extLst>
          </p:cNvPr>
          <p:cNvPicPr>
            <a:picLocks noGrp="1" noChangeAspect="1"/>
          </p:cNvPicPr>
          <p:nvPr>
            <p:ph idx="1"/>
          </p:nvPr>
        </p:nvPicPr>
        <p:blipFill>
          <a:blip r:embed="rId2"/>
          <a:stretch>
            <a:fillRect/>
          </a:stretch>
        </p:blipFill>
        <p:spPr>
          <a:xfrm>
            <a:off x="1201528" y="1967344"/>
            <a:ext cx="9826690" cy="2087817"/>
          </a:xfrm>
        </p:spPr>
      </p:pic>
      <p:sp>
        <p:nvSpPr>
          <p:cNvPr id="4" name="Footer Placeholder 3">
            <a:extLst>
              <a:ext uri="{FF2B5EF4-FFF2-40B4-BE49-F238E27FC236}">
                <a16:creationId xmlns:a16="http://schemas.microsoft.com/office/drawing/2014/main" id="{1D9C556E-9403-0F6A-1C27-96D559D7EB35}"/>
              </a:ext>
            </a:extLst>
          </p:cNvPr>
          <p:cNvSpPr>
            <a:spLocks noGrp="1"/>
          </p:cNvSpPr>
          <p:nvPr>
            <p:ph type="ftr" sz="quarter" idx="11"/>
          </p:nvPr>
        </p:nvSpPr>
        <p:spPr/>
        <p:txBody>
          <a:bodyPr/>
          <a:lstStyle/>
          <a:p>
            <a:r>
              <a:rPr lang="en-US"/>
              <a:t>MHDO Board Meeting September 5, 2024</a:t>
            </a:r>
            <a:endParaRPr lang="en-US" dirty="0"/>
          </a:p>
        </p:txBody>
      </p:sp>
      <p:sp>
        <p:nvSpPr>
          <p:cNvPr id="5" name="Slide Number Placeholder 4">
            <a:extLst>
              <a:ext uri="{FF2B5EF4-FFF2-40B4-BE49-F238E27FC236}">
                <a16:creationId xmlns:a16="http://schemas.microsoft.com/office/drawing/2014/main" id="{DB3BE7D8-46A1-102C-0BC6-61C4CEC17204}"/>
              </a:ext>
            </a:extLst>
          </p:cNvPr>
          <p:cNvSpPr>
            <a:spLocks noGrp="1"/>
          </p:cNvSpPr>
          <p:nvPr>
            <p:ph type="sldNum" sz="quarter" idx="12"/>
          </p:nvPr>
        </p:nvSpPr>
        <p:spPr/>
        <p:txBody>
          <a:bodyPr/>
          <a:lstStyle/>
          <a:p>
            <a:fld id="{4CE482DC-2269-4F26-9D2A-7E44B1A4CD85}" type="slidenum">
              <a:rPr lang="en-US" smtClean="0"/>
              <a:pPr/>
              <a:t>9</a:t>
            </a:fld>
            <a:endParaRPr lang="en-US" dirty="0"/>
          </a:p>
        </p:txBody>
      </p:sp>
      <p:pic>
        <p:nvPicPr>
          <p:cNvPr id="9" name="Picture 8">
            <a:extLst>
              <a:ext uri="{FF2B5EF4-FFF2-40B4-BE49-F238E27FC236}">
                <a16:creationId xmlns:a16="http://schemas.microsoft.com/office/drawing/2014/main" id="{17115A9D-3C16-E6BF-D7A9-4A89CFA17B63}"/>
              </a:ext>
            </a:extLst>
          </p:cNvPr>
          <p:cNvPicPr>
            <a:picLocks noChangeAspect="1"/>
          </p:cNvPicPr>
          <p:nvPr/>
        </p:nvPicPr>
        <p:blipFill>
          <a:blip r:embed="rId3"/>
          <a:stretch>
            <a:fillRect/>
          </a:stretch>
        </p:blipFill>
        <p:spPr>
          <a:xfrm>
            <a:off x="1201527" y="4141984"/>
            <a:ext cx="9826690" cy="1450757"/>
          </a:xfrm>
          <a:prstGeom prst="rect">
            <a:avLst/>
          </a:prstGeom>
        </p:spPr>
      </p:pic>
    </p:spTree>
    <p:extLst>
      <p:ext uri="{BB962C8B-B14F-4D97-AF65-F5344CB8AC3E}">
        <p14:creationId xmlns:p14="http://schemas.microsoft.com/office/powerpoint/2010/main" val="1726279143"/>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329184" tIns="329184" rIns="329184" bIns="329184" numCol="1" anchor="t" anchorCtr="0" compatLnSpc="1">
        <a:prstTxWarp prst="textNoShape">
          <a:avLst/>
        </a:prstTxWarp>
        <a:spAutoFit/>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21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12">
        <a:dk1>
          <a:srgbClr val="000000"/>
        </a:dk1>
        <a:lt1>
          <a:srgbClr val="5B97B1"/>
        </a:lt1>
        <a:dk2>
          <a:srgbClr val="000000"/>
        </a:dk2>
        <a:lt2>
          <a:srgbClr val="808080"/>
        </a:lt2>
        <a:accent1>
          <a:srgbClr val="D7D7D7"/>
        </a:accent1>
        <a:accent2>
          <a:srgbClr val="003466"/>
        </a:accent2>
        <a:accent3>
          <a:srgbClr val="B5C9D5"/>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5ABF7CBCBD7D4C97F7B3852BBF8017" ma:contentTypeVersion="5" ma:contentTypeDescription="Create a new document." ma:contentTypeScope="" ma:versionID="114cfa938927b21c61d8745db80dc3d3">
  <xsd:schema xmlns:xsd="http://www.w3.org/2001/XMLSchema" xmlns:xs="http://www.w3.org/2001/XMLSchema" xmlns:p="http://schemas.microsoft.com/office/2006/metadata/properties" xmlns:ns3="8fe2067a-31b0-458f-a81b-54502c5a278d" targetNamespace="http://schemas.microsoft.com/office/2006/metadata/properties" ma:root="true" ma:fieldsID="3e3016455444da2927782e04aed2bc8c" ns3:_="">
    <xsd:import namespace="8fe2067a-31b0-458f-a81b-54502c5a27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2067a-31b0-458f-a81b-54502c5a2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CB3BA1-9D7F-4CE1-9FB7-41F0141240A2}">
  <ds:schemaRefs>
    <ds:schemaRef ds:uri="http://schemas.microsoft.com/sharepoint/v3/contenttype/forms"/>
  </ds:schemaRefs>
</ds:datastoreItem>
</file>

<file path=customXml/itemProps2.xml><?xml version="1.0" encoding="utf-8"?>
<ds:datastoreItem xmlns:ds="http://schemas.openxmlformats.org/officeDocument/2006/customXml" ds:itemID="{646CE121-E200-432B-A479-8F3F8E750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e2067a-31b0-458f-a81b-54502c5a2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6FDC4F-32CE-4025-94F1-A4DA19BC64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8fe2067a-31b0-458f-a81b-54502c5a27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15455</TotalTime>
  <Words>1053</Words>
  <Application>Microsoft Office PowerPoint</Application>
  <PresentationFormat>Widescreen</PresentationFormat>
  <Paragraphs>122</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Arial Black</vt:lpstr>
      <vt:lpstr>Arial Narrow</vt:lpstr>
      <vt:lpstr>Calibri</vt:lpstr>
      <vt:lpstr>Calibri Light</vt:lpstr>
      <vt:lpstr>Times New Roman</vt:lpstr>
      <vt:lpstr>Retrospect</vt:lpstr>
      <vt:lpstr>Custom Design</vt:lpstr>
      <vt:lpstr>Content</vt:lpstr>
      <vt:lpstr>Chapter 100, Enforcement Procedures (major substantive rule)</vt:lpstr>
      <vt:lpstr>Chapter 800, Uniform Reporting of Wholesale Acquisition Costs for Insulin (major substantive rule)</vt:lpstr>
      <vt:lpstr>Reports Due to Legislature &amp; Timelines</vt:lpstr>
      <vt:lpstr>Reports Due to Legislature &amp; Timelines</vt:lpstr>
      <vt:lpstr>Annual Facility Fee Report and Other Requirements</vt:lpstr>
      <vt:lpstr>Continued</vt:lpstr>
      <vt:lpstr>Continued</vt:lpstr>
      <vt:lpstr>HCIFS Request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Melissa Hillmyer</dc:creator>
  <cp:lastModifiedBy>Bonsant, Kimberly</cp:lastModifiedBy>
  <cp:revision>148</cp:revision>
  <dcterms:created xsi:type="dcterms:W3CDTF">2020-06-02T04:02:18Z</dcterms:created>
  <dcterms:modified xsi:type="dcterms:W3CDTF">2024-11-07T13:52:17Z</dcterms:modified>
</cp:coreProperties>
</file>